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35"/>
  </p:notesMasterIdLst>
  <p:sldIdLst>
    <p:sldId id="464" r:id="rId2"/>
    <p:sldId id="377" r:id="rId3"/>
    <p:sldId id="258" r:id="rId4"/>
    <p:sldId id="323" r:id="rId5"/>
    <p:sldId id="444" r:id="rId6"/>
    <p:sldId id="462" r:id="rId7"/>
    <p:sldId id="457" r:id="rId8"/>
    <p:sldId id="458" r:id="rId9"/>
    <p:sldId id="276" r:id="rId10"/>
    <p:sldId id="277" r:id="rId11"/>
    <p:sldId id="456" r:id="rId12"/>
    <p:sldId id="460" r:id="rId13"/>
    <p:sldId id="461" r:id="rId14"/>
    <p:sldId id="455" r:id="rId15"/>
    <p:sldId id="379" r:id="rId16"/>
    <p:sldId id="422" r:id="rId17"/>
    <p:sldId id="336" r:id="rId18"/>
    <p:sldId id="380" r:id="rId19"/>
    <p:sldId id="389" r:id="rId20"/>
    <p:sldId id="463" r:id="rId21"/>
    <p:sldId id="424" r:id="rId22"/>
    <p:sldId id="425" r:id="rId23"/>
    <p:sldId id="408" r:id="rId24"/>
    <p:sldId id="445" r:id="rId25"/>
    <p:sldId id="446" r:id="rId26"/>
    <p:sldId id="448" r:id="rId27"/>
    <p:sldId id="447" r:id="rId28"/>
    <p:sldId id="451" r:id="rId29"/>
    <p:sldId id="452" r:id="rId30"/>
    <p:sldId id="453" r:id="rId31"/>
    <p:sldId id="454" r:id="rId32"/>
    <p:sldId id="449" r:id="rId33"/>
    <p:sldId id="45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594"/>
    <a:srgbClr val="008EDB"/>
    <a:srgbClr val="0BDE77"/>
    <a:srgbClr val="C7DFE9"/>
    <a:srgbClr val="E4DDC7"/>
    <a:srgbClr val="F9DBD2"/>
    <a:srgbClr val="FFA055"/>
    <a:srgbClr val="FBD670"/>
    <a:srgbClr val="69F3CB"/>
    <a:srgbClr val="69D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1" autoAdjust="0"/>
    <p:restoredTop sz="88330" autoAdjust="0"/>
  </p:normalViewPr>
  <p:slideViewPr>
    <p:cSldViewPr snapToGrid="0">
      <p:cViewPr varScale="1">
        <p:scale>
          <a:sx n="60" d="100"/>
          <a:sy n="60" d="100"/>
        </p:scale>
        <p:origin x="654" y="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B6B562-11D7-46B3-A286-6D513AFA759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E45A3755-1E06-449A-A002-913BDF28ACF3}">
      <dgm:prSet phldrT="[Texte]"/>
      <dgm:spPr/>
      <dgm:t>
        <a:bodyPr/>
        <a:lstStyle/>
        <a:p>
          <a:r>
            <a:rPr lang="ar-DZ" dirty="0" smtClean="0"/>
            <a:t>المستخدم</a:t>
          </a:r>
          <a:endParaRPr lang="fr-FR" dirty="0"/>
        </a:p>
      </dgm:t>
    </dgm:pt>
    <dgm:pt modelId="{CD05A88B-65A2-42EF-B106-A8632301A93D}" type="parTrans" cxnId="{DD986048-D3BD-442D-80C9-E9E4955522DE}">
      <dgm:prSet/>
      <dgm:spPr/>
      <dgm:t>
        <a:bodyPr/>
        <a:lstStyle/>
        <a:p>
          <a:endParaRPr lang="fr-FR"/>
        </a:p>
      </dgm:t>
    </dgm:pt>
    <dgm:pt modelId="{E3119F34-A5BF-4C32-88F3-6277E2859701}" type="sibTrans" cxnId="{DD986048-D3BD-442D-80C9-E9E4955522DE}">
      <dgm:prSet/>
      <dgm:spPr/>
      <dgm:t>
        <a:bodyPr/>
        <a:lstStyle/>
        <a:p>
          <a:endParaRPr lang="fr-FR"/>
        </a:p>
      </dgm:t>
    </dgm:pt>
    <dgm:pt modelId="{2BD7D13D-38C2-498D-91F0-0F5584DBD517}">
      <dgm:prSet phldrT="[Texte]"/>
      <dgm:spPr/>
      <dgm:t>
        <a:bodyPr/>
        <a:lstStyle/>
        <a:p>
          <a:r>
            <a:rPr lang="ar-DZ" dirty="0" smtClean="0"/>
            <a:t>التطبيقات</a:t>
          </a:r>
          <a:endParaRPr lang="fr-FR" dirty="0"/>
        </a:p>
      </dgm:t>
    </dgm:pt>
    <dgm:pt modelId="{3E91F671-1468-4C93-96ED-C36080B08E2C}" type="parTrans" cxnId="{B3DBA75D-A658-4F46-9A89-1F2B839F379F}">
      <dgm:prSet/>
      <dgm:spPr/>
      <dgm:t>
        <a:bodyPr/>
        <a:lstStyle/>
        <a:p>
          <a:endParaRPr lang="fr-FR"/>
        </a:p>
      </dgm:t>
    </dgm:pt>
    <dgm:pt modelId="{43015305-3DF5-4769-AFFD-8914111DA898}" type="sibTrans" cxnId="{B3DBA75D-A658-4F46-9A89-1F2B839F379F}">
      <dgm:prSet/>
      <dgm:spPr/>
      <dgm:t>
        <a:bodyPr/>
        <a:lstStyle/>
        <a:p>
          <a:endParaRPr lang="fr-FR"/>
        </a:p>
      </dgm:t>
    </dgm:pt>
    <dgm:pt modelId="{8B5F2398-766D-4F85-915A-ABDDFCDF1CA8}">
      <dgm:prSet phldrT="[Texte]"/>
      <dgm:spPr/>
      <dgm:t>
        <a:bodyPr/>
        <a:lstStyle/>
        <a:p>
          <a:r>
            <a:rPr lang="ar-DZ" dirty="0" smtClean="0"/>
            <a:t>نظام التشغيل</a:t>
          </a:r>
          <a:endParaRPr lang="fr-FR" dirty="0"/>
        </a:p>
      </dgm:t>
    </dgm:pt>
    <dgm:pt modelId="{B97126DF-5325-46D3-9631-EF271498BE24}" type="parTrans" cxnId="{E99CD628-0901-49ED-91EE-2A1864E553B7}">
      <dgm:prSet/>
      <dgm:spPr/>
      <dgm:t>
        <a:bodyPr/>
        <a:lstStyle/>
        <a:p>
          <a:endParaRPr lang="fr-FR"/>
        </a:p>
      </dgm:t>
    </dgm:pt>
    <dgm:pt modelId="{3DDF4D03-AEBF-4206-AB49-31CD5D065899}" type="sibTrans" cxnId="{E99CD628-0901-49ED-91EE-2A1864E553B7}">
      <dgm:prSet/>
      <dgm:spPr/>
      <dgm:t>
        <a:bodyPr/>
        <a:lstStyle/>
        <a:p>
          <a:endParaRPr lang="fr-FR"/>
        </a:p>
      </dgm:t>
    </dgm:pt>
    <dgm:pt modelId="{23B36503-3415-400A-9180-FA6078D5B1A2}">
      <dgm:prSet phldrT="[Texte]"/>
      <dgm:spPr/>
      <dgm:t>
        <a:bodyPr/>
        <a:lstStyle/>
        <a:p>
          <a:r>
            <a:rPr lang="ar-DZ" dirty="0" smtClean="0"/>
            <a:t>العتاد</a:t>
          </a:r>
          <a:endParaRPr lang="fr-FR" dirty="0"/>
        </a:p>
      </dgm:t>
    </dgm:pt>
    <dgm:pt modelId="{8B23718E-6199-4A11-8846-0AC88B59D6CA}" type="parTrans" cxnId="{2D7D0608-2DCD-4020-B31B-E66C1ACAAD57}">
      <dgm:prSet/>
      <dgm:spPr/>
      <dgm:t>
        <a:bodyPr/>
        <a:lstStyle/>
        <a:p>
          <a:endParaRPr lang="fr-FR"/>
        </a:p>
      </dgm:t>
    </dgm:pt>
    <dgm:pt modelId="{EE8DE257-12DA-457D-B8ED-AE1FC1226DAE}" type="sibTrans" cxnId="{2D7D0608-2DCD-4020-B31B-E66C1ACAAD57}">
      <dgm:prSet/>
      <dgm:spPr/>
      <dgm:t>
        <a:bodyPr/>
        <a:lstStyle/>
        <a:p>
          <a:endParaRPr lang="fr-FR"/>
        </a:p>
      </dgm:t>
    </dgm:pt>
    <dgm:pt modelId="{B16A88EB-EDA9-489A-B231-80B0F35D0841}" type="pres">
      <dgm:prSet presAssocID="{53B6B562-11D7-46B3-A286-6D513AFA759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F90D2D4-AABF-42CE-9FF9-39A921994A90}" type="pres">
      <dgm:prSet presAssocID="{53B6B562-11D7-46B3-A286-6D513AFA7598}" presName="dummyMaxCanvas" presStyleCnt="0">
        <dgm:presLayoutVars/>
      </dgm:prSet>
      <dgm:spPr/>
    </dgm:pt>
    <dgm:pt modelId="{A73214E2-4162-47BA-91F2-F8275CF0C783}" type="pres">
      <dgm:prSet presAssocID="{53B6B562-11D7-46B3-A286-6D513AFA7598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73F6D9-F05E-41E6-85D8-9155BCF5C4F3}" type="pres">
      <dgm:prSet presAssocID="{53B6B562-11D7-46B3-A286-6D513AFA759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E1233B-168C-49F7-8CC4-866D030E7A34}" type="pres">
      <dgm:prSet presAssocID="{53B6B562-11D7-46B3-A286-6D513AFA759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9C2725-FB79-4A2D-B07A-C5C4C0F869A1}" type="pres">
      <dgm:prSet presAssocID="{53B6B562-11D7-46B3-A286-6D513AFA759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DB9E6B7-F21B-4689-AF0C-6586A5E165FB}" type="pres">
      <dgm:prSet presAssocID="{53B6B562-11D7-46B3-A286-6D513AFA759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998483-990A-4B7A-A79D-21B3B5F12188}" type="pres">
      <dgm:prSet presAssocID="{53B6B562-11D7-46B3-A286-6D513AFA759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662DDA-3986-4896-80D8-98AF355943DD}" type="pres">
      <dgm:prSet presAssocID="{53B6B562-11D7-46B3-A286-6D513AFA759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4EF6B98-1894-48B2-99A2-3EDF8C3F4B08}" type="pres">
      <dgm:prSet presAssocID="{53B6B562-11D7-46B3-A286-6D513AFA759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12850A-1FB0-4FF8-A933-9F7F608A43F0}" type="pres">
      <dgm:prSet presAssocID="{53B6B562-11D7-46B3-A286-6D513AFA759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8A1BE5C-9054-43C9-B24F-7CC47BFA3D76}" type="pres">
      <dgm:prSet presAssocID="{53B6B562-11D7-46B3-A286-6D513AFA759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7DBE8D-6EFF-4DAA-855D-50A961199BFD}" type="pres">
      <dgm:prSet presAssocID="{53B6B562-11D7-46B3-A286-6D513AFA759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47E6543-8CBD-497D-A332-9E55BBA0E0D3}" type="presOf" srcId="{2BD7D13D-38C2-498D-91F0-0F5584DBD517}" destId="{F073F6D9-F05E-41E6-85D8-9155BCF5C4F3}" srcOrd="0" destOrd="0" presId="urn:microsoft.com/office/officeart/2005/8/layout/vProcess5"/>
    <dgm:cxn modelId="{41EA86F0-3626-4965-B46A-FDEF0968FA73}" type="presOf" srcId="{E45A3755-1E06-449A-A002-913BDF28ACF3}" destId="{84EF6B98-1894-48B2-99A2-3EDF8C3F4B08}" srcOrd="1" destOrd="0" presId="urn:microsoft.com/office/officeart/2005/8/layout/vProcess5"/>
    <dgm:cxn modelId="{16A2710F-E1D5-45A0-B968-43BC7EF12C83}" type="presOf" srcId="{43015305-3DF5-4769-AFFD-8914111DA898}" destId="{C5998483-990A-4B7A-A79D-21B3B5F12188}" srcOrd="0" destOrd="0" presId="urn:microsoft.com/office/officeart/2005/8/layout/vProcess5"/>
    <dgm:cxn modelId="{E99CD628-0901-49ED-91EE-2A1864E553B7}" srcId="{53B6B562-11D7-46B3-A286-6D513AFA7598}" destId="{8B5F2398-766D-4F85-915A-ABDDFCDF1CA8}" srcOrd="2" destOrd="0" parTransId="{B97126DF-5325-46D3-9631-EF271498BE24}" sibTransId="{3DDF4D03-AEBF-4206-AB49-31CD5D065899}"/>
    <dgm:cxn modelId="{2D7D0608-2DCD-4020-B31B-E66C1ACAAD57}" srcId="{53B6B562-11D7-46B3-A286-6D513AFA7598}" destId="{23B36503-3415-400A-9180-FA6078D5B1A2}" srcOrd="3" destOrd="0" parTransId="{8B23718E-6199-4A11-8846-0AC88B59D6CA}" sibTransId="{EE8DE257-12DA-457D-B8ED-AE1FC1226DAE}"/>
    <dgm:cxn modelId="{0846A2F5-1658-43DC-A017-FB10438FC229}" type="presOf" srcId="{2BD7D13D-38C2-498D-91F0-0F5584DBD517}" destId="{B512850A-1FB0-4FF8-A933-9F7F608A43F0}" srcOrd="1" destOrd="0" presId="urn:microsoft.com/office/officeart/2005/8/layout/vProcess5"/>
    <dgm:cxn modelId="{DD986048-D3BD-442D-80C9-E9E4955522DE}" srcId="{53B6B562-11D7-46B3-A286-6D513AFA7598}" destId="{E45A3755-1E06-449A-A002-913BDF28ACF3}" srcOrd="0" destOrd="0" parTransId="{CD05A88B-65A2-42EF-B106-A8632301A93D}" sibTransId="{E3119F34-A5BF-4C32-88F3-6277E2859701}"/>
    <dgm:cxn modelId="{DD90E145-E109-4042-9E64-CC7EB370A41F}" type="presOf" srcId="{E3119F34-A5BF-4C32-88F3-6277E2859701}" destId="{8DB9E6B7-F21B-4689-AF0C-6586A5E165FB}" srcOrd="0" destOrd="0" presId="urn:microsoft.com/office/officeart/2005/8/layout/vProcess5"/>
    <dgm:cxn modelId="{B3DBA75D-A658-4F46-9A89-1F2B839F379F}" srcId="{53B6B562-11D7-46B3-A286-6D513AFA7598}" destId="{2BD7D13D-38C2-498D-91F0-0F5584DBD517}" srcOrd="1" destOrd="0" parTransId="{3E91F671-1468-4C93-96ED-C36080B08E2C}" sibTransId="{43015305-3DF5-4769-AFFD-8914111DA898}"/>
    <dgm:cxn modelId="{F078B264-EA4B-4FED-91A7-042236281E1A}" type="presOf" srcId="{3DDF4D03-AEBF-4206-AB49-31CD5D065899}" destId="{12662DDA-3986-4896-80D8-98AF355943DD}" srcOrd="0" destOrd="0" presId="urn:microsoft.com/office/officeart/2005/8/layout/vProcess5"/>
    <dgm:cxn modelId="{D08D2C35-25AB-4571-A515-049E6BCDCF4C}" type="presOf" srcId="{8B5F2398-766D-4F85-915A-ABDDFCDF1CA8}" destId="{28E1233B-168C-49F7-8CC4-866D030E7A34}" srcOrd="0" destOrd="0" presId="urn:microsoft.com/office/officeart/2005/8/layout/vProcess5"/>
    <dgm:cxn modelId="{42ACA721-1FFB-4EC1-8AE3-6906D50D7D47}" type="presOf" srcId="{53B6B562-11D7-46B3-A286-6D513AFA7598}" destId="{B16A88EB-EDA9-489A-B231-80B0F35D0841}" srcOrd="0" destOrd="0" presId="urn:microsoft.com/office/officeart/2005/8/layout/vProcess5"/>
    <dgm:cxn modelId="{64DE6D4C-1F79-49B6-8F85-E28A73F19A1E}" type="presOf" srcId="{23B36503-3415-400A-9180-FA6078D5B1A2}" destId="{F47DBE8D-6EFF-4DAA-855D-50A961199BFD}" srcOrd="1" destOrd="0" presId="urn:microsoft.com/office/officeart/2005/8/layout/vProcess5"/>
    <dgm:cxn modelId="{D479C506-69BA-4BCD-AA4F-E829311B7C05}" type="presOf" srcId="{8B5F2398-766D-4F85-915A-ABDDFCDF1CA8}" destId="{28A1BE5C-9054-43C9-B24F-7CC47BFA3D76}" srcOrd="1" destOrd="0" presId="urn:microsoft.com/office/officeart/2005/8/layout/vProcess5"/>
    <dgm:cxn modelId="{FBA02511-163A-4037-84C1-D87488409F6B}" type="presOf" srcId="{23B36503-3415-400A-9180-FA6078D5B1A2}" destId="{3B9C2725-FB79-4A2D-B07A-C5C4C0F869A1}" srcOrd="0" destOrd="0" presId="urn:microsoft.com/office/officeart/2005/8/layout/vProcess5"/>
    <dgm:cxn modelId="{8DC55E32-83C8-4C66-B173-09B0D3F7013A}" type="presOf" srcId="{E45A3755-1E06-449A-A002-913BDF28ACF3}" destId="{A73214E2-4162-47BA-91F2-F8275CF0C783}" srcOrd="0" destOrd="0" presId="urn:microsoft.com/office/officeart/2005/8/layout/vProcess5"/>
    <dgm:cxn modelId="{ADE0CC01-09A1-4017-8659-B336A8C18D6C}" type="presParOf" srcId="{B16A88EB-EDA9-489A-B231-80B0F35D0841}" destId="{0F90D2D4-AABF-42CE-9FF9-39A921994A90}" srcOrd="0" destOrd="0" presId="urn:microsoft.com/office/officeart/2005/8/layout/vProcess5"/>
    <dgm:cxn modelId="{F0835886-6824-407C-84FE-5D38B5AF4046}" type="presParOf" srcId="{B16A88EB-EDA9-489A-B231-80B0F35D0841}" destId="{A73214E2-4162-47BA-91F2-F8275CF0C783}" srcOrd="1" destOrd="0" presId="urn:microsoft.com/office/officeart/2005/8/layout/vProcess5"/>
    <dgm:cxn modelId="{4D681CAF-00A6-43A3-9399-E58A046A146A}" type="presParOf" srcId="{B16A88EB-EDA9-489A-B231-80B0F35D0841}" destId="{F073F6D9-F05E-41E6-85D8-9155BCF5C4F3}" srcOrd="2" destOrd="0" presId="urn:microsoft.com/office/officeart/2005/8/layout/vProcess5"/>
    <dgm:cxn modelId="{CFDDB4DA-19DC-43E3-985D-82912EB949B6}" type="presParOf" srcId="{B16A88EB-EDA9-489A-B231-80B0F35D0841}" destId="{28E1233B-168C-49F7-8CC4-866D030E7A34}" srcOrd="3" destOrd="0" presId="urn:microsoft.com/office/officeart/2005/8/layout/vProcess5"/>
    <dgm:cxn modelId="{06A2BB3A-9AF2-48DA-AEE7-4DAB5CF67D74}" type="presParOf" srcId="{B16A88EB-EDA9-489A-B231-80B0F35D0841}" destId="{3B9C2725-FB79-4A2D-B07A-C5C4C0F869A1}" srcOrd="4" destOrd="0" presId="urn:microsoft.com/office/officeart/2005/8/layout/vProcess5"/>
    <dgm:cxn modelId="{6E9C52A4-A514-482F-ADA8-74712DCE4257}" type="presParOf" srcId="{B16A88EB-EDA9-489A-B231-80B0F35D0841}" destId="{8DB9E6B7-F21B-4689-AF0C-6586A5E165FB}" srcOrd="5" destOrd="0" presId="urn:microsoft.com/office/officeart/2005/8/layout/vProcess5"/>
    <dgm:cxn modelId="{C853F4C0-A049-41C4-BEC1-6C6CEA86E428}" type="presParOf" srcId="{B16A88EB-EDA9-489A-B231-80B0F35D0841}" destId="{C5998483-990A-4B7A-A79D-21B3B5F12188}" srcOrd="6" destOrd="0" presId="urn:microsoft.com/office/officeart/2005/8/layout/vProcess5"/>
    <dgm:cxn modelId="{C364DD4F-2989-46D9-810B-F77833B94AD3}" type="presParOf" srcId="{B16A88EB-EDA9-489A-B231-80B0F35D0841}" destId="{12662DDA-3986-4896-80D8-98AF355943DD}" srcOrd="7" destOrd="0" presId="urn:microsoft.com/office/officeart/2005/8/layout/vProcess5"/>
    <dgm:cxn modelId="{F781FBA9-7012-42B4-95C5-C40D1CB5148A}" type="presParOf" srcId="{B16A88EB-EDA9-489A-B231-80B0F35D0841}" destId="{84EF6B98-1894-48B2-99A2-3EDF8C3F4B08}" srcOrd="8" destOrd="0" presId="urn:microsoft.com/office/officeart/2005/8/layout/vProcess5"/>
    <dgm:cxn modelId="{2CFBFCEB-A869-447C-B247-E41E397A56B3}" type="presParOf" srcId="{B16A88EB-EDA9-489A-B231-80B0F35D0841}" destId="{B512850A-1FB0-4FF8-A933-9F7F608A43F0}" srcOrd="9" destOrd="0" presId="urn:microsoft.com/office/officeart/2005/8/layout/vProcess5"/>
    <dgm:cxn modelId="{BEE629B7-4627-4B9D-8AD4-9CB2F59D50D4}" type="presParOf" srcId="{B16A88EB-EDA9-489A-B231-80B0F35D0841}" destId="{28A1BE5C-9054-43C9-B24F-7CC47BFA3D76}" srcOrd="10" destOrd="0" presId="urn:microsoft.com/office/officeart/2005/8/layout/vProcess5"/>
    <dgm:cxn modelId="{D6229EBD-ACC8-44C0-BE8D-E991DE0E1F59}" type="presParOf" srcId="{B16A88EB-EDA9-489A-B231-80B0F35D0841}" destId="{F47DBE8D-6EFF-4DAA-855D-50A961199BF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4ECA4-EC91-424E-88D7-06C6B6896648}" type="datetimeFigureOut">
              <a:rPr lang="en-GB" smtClean="0"/>
              <a:pPr/>
              <a:t>11/10/2024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A90D7-40D4-4ED5-B679-B82FCD7B7A0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7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IOS_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Historique_des_versions_d'iOS#cite_note-3" TargetMode="External"/><Relationship Id="rId5" Type="http://schemas.openxmlformats.org/officeDocument/2006/relationships/hyperlink" Target="https://fr.wikipedia.org/wiki/Version_d'un_logiciel" TargetMode="External"/><Relationship Id="rId4" Type="http://schemas.openxmlformats.org/officeDocument/2006/relationships/hyperlink" Target="https://fr.wikipedia.org/wiki/Historique_des_versions_d'iOS#cite_note-iOS_17.6.1_(21G101)_-_Releases_-_Apple_Developer-2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00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960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8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963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83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DZ" dirty="0" smtClean="0"/>
              <a:t>،أي </a:t>
            </a:r>
            <a:r>
              <a:rPr lang="ar-DZ" dirty="0" smtClean="0"/>
              <a:t>عمل نقوم به نسجله على القرص </a:t>
            </a:r>
            <a:r>
              <a:rPr lang="ar-DZ" dirty="0" smtClean="0"/>
              <a:t>الصلب</a:t>
            </a:r>
            <a:r>
              <a:rPr lang="ar-DZ" baseline="0" dirty="0" smtClean="0"/>
              <a:t> أفلام العاب ونظام التشغيل، لتنظيم الملفات نقسم القرض </a:t>
            </a:r>
            <a:r>
              <a:rPr lang="ar-DZ" baseline="0" dirty="0" err="1" smtClean="0"/>
              <a:t>الضلب</a:t>
            </a:r>
            <a:endParaRPr lang="ar-DZ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51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710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65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14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65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86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6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Android</a:t>
            </a:r>
            <a:r>
              <a:rPr lang="fr-FR" b="1" dirty="0" err="1" smtClean="0">
                <a:effectLst/>
              </a:rPr>
              <a:t>Dernière</a:t>
            </a:r>
            <a:r>
              <a:rPr lang="fr-FR" b="1" dirty="0" smtClean="0">
                <a:effectLst/>
              </a:rPr>
              <a:t> version stable15 ( 3 septembre 2024 )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6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dernière version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d’iOS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iPadOS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la version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OS 17"/>
              </a:rPr>
              <a:t>17.6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.1 sortie le </a:t>
            </a:r>
            <a:r>
              <a:rPr lang="fr-FR" dirty="0" smtClean="0"/>
              <a:t>19 août 2024</a:t>
            </a:r>
            <a:r>
              <a:rPr lang="fr-F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dernière version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Version d'un logiciel"/>
              </a:rPr>
              <a:t>bêta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d'iOS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d'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iPadOS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 la version 18.1 bêta 5 sortie le </a:t>
            </a:r>
            <a:r>
              <a:rPr lang="fr-FR" dirty="0" smtClean="0"/>
              <a:t>23 septembre 2024</a:t>
            </a:r>
            <a:r>
              <a:rPr lang="fr-F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3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8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050" dirty="0" smtClean="0"/>
              <a:t>Le dernier système d'exploitation Android disponible est </a:t>
            </a:r>
            <a:r>
              <a:rPr lang="fr-FR" sz="1050" b="1" dirty="0" smtClean="0"/>
              <a:t>Android 14</a:t>
            </a:r>
            <a:r>
              <a:rPr lang="fr-FR" sz="1050" dirty="0" smtClean="0"/>
              <a:t>, lancé officiellement par Google en octobre 2023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661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653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85891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5957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0413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32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8767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2901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889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0242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4979307" y="1486353"/>
            <a:ext cx="2233386" cy="3433989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4"/>
          </p:nvPr>
        </p:nvSpPr>
        <p:spPr>
          <a:xfrm>
            <a:off x="7411358" y="1486353"/>
            <a:ext cx="2233386" cy="3433989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oogle Shape;465;p38"/>
          <p:cNvGrpSpPr/>
          <p:nvPr userDrawn="1"/>
        </p:nvGrpSpPr>
        <p:grpSpPr>
          <a:xfrm>
            <a:off x="10345475" y="-210061"/>
            <a:ext cx="1846525" cy="2471548"/>
            <a:chOff x="7297481" y="-235697"/>
            <a:chExt cx="1846525" cy="2471548"/>
          </a:xfrm>
        </p:grpSpPr>
        <p:sp>
          <p:nvSpPr>
            <p:cNvPr id="9" name="Google Shape;466;p38"/>
            <p:cNvSpPr/>
            <p:nvPr/>
          </p:nvSpPr>
          <p:spPr>
            <a:xfrm rot="-5922903">
              <a:off x="7087076" y="239811"/>
              <a:ext cx="2267335" cy="1520533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7;p38"/>
            <p:cNvSpPr/>
            <p:nvPr/>
          </p:nvSpPr>
          <p:spPr>
            <a:xfrm>
              <a:off x="8340275" y="377975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Espace réservé pour une image  5"/>
          <p:cNvSpPr>
            <a:spLocks noGrp="1"/>
          </p:cNvSpPr>
          <p:nvPr>
            <p:ph type="pic" sz="quarter" idx="15"/>
          </p:nvPr>
        </p:nvSpPr>
        <p:spPr>
          <a:xfrm>
            <a:off x="9843409" y="1486353"/>
            <a:ext cx="2233386" cy="3433989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12275460" y="1486353"/>
            <a:ext cx="2233386" cy="3433989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2547256" y="1486352"/>
            <a:ext cx="2233386" cy="3433989"/>
          </a:xfrm>
        </p:spPr>
        <p:txBody>
          <a:bodyPr/>
          <a:lstStyle/>
          <a:p>
            <a:endParaRPr lang="fr-FR"/>
          </a:p>
        </p:txBody>
      </p:sp>
      <p:sp>
        <p:nvSpPr>
          <p:cNvPr id="14" name="Espace réservé pour une image  5"/>
          <p:cNvSpPr>
            <a:spLocks noGrp="1"/>
          </p:cNvSpPr>
          <p:nvPr>
            <p:ph type="pic" sz="quarter" idx="18"/>
          </p:nvPr>
        </p:nvSpPr>
        <p:spPr>
          <a:xfrm>
            <a:off x="115205" y="1486351"/>
            <a:ext cx="2233386" cy="3433989"/>
          </a:xfrm>
        </p:spPr>
        <p:txBody>
          <a:bodyPr/>
          <a:lstStyle/>
          <a:p>
            <a:endParaRPr lang="fr-FR"/>
          </a:p>
        </p:txBody>
      </p:sp>
      <p:sp>
        <p:nvSpPr>
          <p:cNvPr id="15" name="Espace réservé pour une image  5"/>
          <p:cNvSpPr>
            <a:spLocks noGrp="1"/>
          </p:cNvSpPr>
          <p:nvPr>
            <p:ph type="pic" sz="quarter" idx="19"/>
          </p:nvPr>
        </p:nvSpPr>
        <p:spPr>
          <a:xfrm>
            <a:off x="12427860" y="1638753"/>
            <a:ext cx="2233386" cy="3433989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2354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703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4180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A814-E5EE-415B-B10F-E78A832F5AB0}" type="datetime1">
              <a:rPr lang="en-GB" smtClean="0"/>
              <a:pPr/>
              <a:t>11/10/2024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86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4.pn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36.jpe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3.jpe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svg"/><Relationship Id="rId3" Type="http://schemas.openxmlformats.org/officeDocument/2006/relationships/image" Target="../media/image45.jpeg"/><Relationship Id="rId7" Type="http://schemas.openxmlformats.org/officeDocument/2006/relationships/image" Target="../media/image2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47.jpeg"/><Relationship Id="rId10" Type="http://schemas.openxmlformats.org/officeDocument/2006/relationships/image" Target="../media/image3.png"/><Relationship Id="rId4" Type="http://schemas.openxmlformats.org/officeDocument/2006/relationships/image" Target="../media/image46.gif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0.jpe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17" Type="http://schemas.openxmlformats.org/officeDocument/2006/relationships/image" Target="../media/image54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9.gif"/><Relationship Id="rId5" Type="http://schemas.openxmlformats.org/officeDocument/2006/relationships/image" Target="../media/image2.png"/><Relationship Id="rId15" Type="http://schemas.openxmlformats.org/officeDocument/2006/relationships/image" Target="../media/image52.gi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51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17" Type="http://schemas.openxmlformats.org/officeDocument/2006/relationships/image" Target="../media/image8.svg"/><Relationship Id="rId2" Type="http://schemas.openxmlformats.org/officeDocument/2006/relationships/image" Target="../media/image9.gif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12.png"/><Relationship Id="rId1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diagramData" Target="../diagrams/data1.xml"/><Relationship Id="rId5" Type="http://schemas.openxmlformats.org/officeDocument/2006/relationships/image" Target="../media/image2.png"/><Relationship Id="rId15" Type="http://schemas.microsoft.com/office/2007/relationships/diagramDrawing" Target="../diagrams/drawing1.xm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9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4.svg"/><Relationship Id="rId3" Type="http://schemas.openxmlformats.org/officeDocument/2006/relationships/image" Target="../media/image21.jpeg"/><Relationship Id="rId21" Type="http://schemas.openxmlformats.org/officeDocument/2006/relationships/image" Target="../media/image4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2.png"/><Relationship Id="rId2" Type="http://schemas.openxmlformats.org/officeDocument/2006/relationships/image" Target="../media/image20.jpeg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1.png"/><Relationship Id="rId10" Type="http://schemas.openxmlformats.org/officeDocument/2006/relationships/image" Target="../media/image28.jpeg"/><Relationship Id="rId19" Type="http://schemas.openxmlformats.org/officeDocument/2006/relationships/image" Target="../media/image3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Relationship Id="rId22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673308" y="319531"/>
            <a:ext cx="63688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rtl="1"/>
            <a:r>
              <a:rPr lang="ar-DZ" sz="2000" b="1" dirty="0" smtClean="0"/>
              <a:t>اليك واجهة هاتفين، ما الفرق بينها؟ هل تستطيع التعرف على نوع الهاتف؟ وكيف استطعت ذلك؟</a:t>
            </a:r>
            <a:endParaRPr lang="fr-FR" sz="2000" b="1" dirty="0"/>
          </a:p>
        </p:txBody>
      </p:sp>
      <p:grpSp>
        <p:nvGrpSpPr>
          <p:cNvPr id="2" name="Groupe 1"/>
          <p:cNvGrpSpPr/>
          <p:nvPr/>
        </p:nvGrpSpPr>
        <p:grpSpPr>
          <a:xfrm flipH="1">
            <a:off x="9459228" y="4264860"/>
            <a:ext cx="3296653" cy="2593140"/>
            <a:chOff x="0" y="6358355"/>
            <a:chExt cx="5489368" cy="4392386"/>
          </a:xfrm>
        </p:grpSpPr>
        <p:sp>
          <p:nvSpPr>
            <p:cNvPr id="8" name="Freeform 10"/>
            <p:cNvSpPr/>
            <p:nvPr/>
          </p:nvSpPr>
          <p:spPr>
            <a:xfrm rot="-10800000">
              <a:off x="9525" y="6358355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11"/>
            <p:cNvSpPr/>
            <p:nvPr/>
          </p:nvSpPr>
          <p:spPr>
            <a:xfrm>
              <a:off x="1083809" y="6386930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2"/>
            <p:cNvSpPr/>
            <p:nvPr/>
          </p:nvSpPr>
          <p:spPr>
            <a:xfrm>
              <a:off x="0" y="7470739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3"/>
            <p:cNvSpPr/>
            <p:nvPr/>
          </p:nvSpPr>
          <p:spPr>
            <a:xfrm rot="-10800000">
              <a:off x="0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4"/>
            <p:cNvSpPr/>
            <p:nvPr/>
          </p:nvSpPr>
          <p:spPr>
            <a:xfrm rot="-5400000">
              <a:off x="1083809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5"/>
            <p:cNvSpPr/>
            <p:nvPr/>
          </p:nvSpPr>
          <p:spPr>
            <a:xfrm rot="-10800000">
              <a:off x="1083809" y="9623721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6"/>
            <p:cNvSpPr/>
            <p:nvPr/>
          </p:nvSpPr>
          <p:spPr>
            <a:xfrm rot="-10800000">
              <a:off x="3321750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7"/>
            <p:cNvSpPr/>
            <p:nvPr/>
          </p:nvSpPr>
          <p:spPr>
            <a:xfrm>
              <a:off x="3321750" y="7499314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8"/>
            <p:cNvSpPr/>
            <p:nvPr/>
          </p:nvSpPr>
          <p:spPr>
            <a:xfrm rot="5400000">
              <a:off x="4405559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9"/>
            <p:cNvSpPr/>
            <p:nvPr/>
          </p:nvSpPr>
          <p:spPr>
            <a:xfrm>
              <a:off x="2237941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20"/>
            <p:cNvSpPr/>
            <p:nvPr/>
          </p:nvSpPr>
          <p:spPr>
            <a:xfrm>
              <a:off x="3321750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5400000">
              <a:off x="0" y="9638357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" name="Groupe 2"/>
          <p:cNvGrpSpPr/>
          <p:nvPr/>
        </p:nvGrpSpPr>
        <p:grpSpPr>
          <a:xfrm>
            <a:off x="-2310660" y="-207"/>
            <a:ext cx="3058976" cy="1918433"/>
            <a:chOff x="9810818" y="80105"/>
            <a:chExt cx="3058976" cy="1918433"/>
          </a:xfrm>
        </p:grpSpPr>
        <p:sp>
          <p:nvSpPr>
            <p:cNvPr id="66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6" name="Rectangle 75"/>
          <p:cNvSpPr/>
          <p:nvPr/>
        </p:nvSpPr>
        <p:spPr>
          <a:xfrm>
            <a:off x="8042195" y="177605"/>
            <a:ext cx="25747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DZ" sz="5400" b="1" dirty="0" smtClean="0">
                <a:solidFill>
                  <a:srgbClr val="FF0000"/>
                </a:solidFill>
              </a:rPr>
              <a:t>سؤال 01:</a:t>
            </a:r>
            <a:endParaRPr lang="fr-FR" sz="5400" dirty="0">
              <a:solidFill>
                <a:srgbClr val="FF0000"/>
              </a:solidFill>
            </a:endParaRPr>
          </a:p>
        </p:txBody>
      </p:sp>
      <p:pic>
        <p:nvPicPr>
          <p:cNvPr id="7174" name="Picture 6" descr="iPhone Basics: Using iO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9" y="1298729"/>
            <a:ext cx="3025973" cy="50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est du Xiaomi Redmi Note 11 Pro 5G : de sérieux atouts qui devraient vous  plaire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18"/>
          <a:stretch/>
        </p:blipFill>
        <p:spPr bwMode="auto">
          <a:xfrm>
            <a:off x="2401252" y="1298729"/>
            <a:ext cx="2916877" cy="50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697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ut être un dessin anim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60648"/>
            <a:ext cx="10583887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9191D238-2E9A-06EB-7550-834078C8C2EB}"/>
              </a:ext>
            </a:extLst>
          </p:cNvPr>
          <p:cNvSpPr txBox="1"/>
          <p:nvPr/>
        </p:nvSpPr>
        <p:spPr>
          <a:xfrm>
            <a:off x="6203852" y="633047"/>
            <a:ext cx="2067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5698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13C53B34-E96E-C3B0-FDF6-8DBAFC89E7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26" name="Picture 2" descr="macOS User Interface Solution | ConceptDraw.com">
            <a:extLst>
              <a:ext uri="{FF2B5EF4-FFF2-40B4-BE49-F238E27FC236}">
                <a16:creationId xmlns="" xmlns:a16="http://schemas.microsoft.com/office/drawing/2014/main" id="{4B9169B2-56F7-6806-045D-9B27AC04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0"/>
            <a:ext cx="11001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27D56288-CE9B-0636-8D60-03503A4D6E55}"/>
              </a:ext>
            </a:extLst>
          </p:cNvPr>
          <p:cNvSpPr txBox="1"/>
          <p:nvPr/>
        </p:nvSpPr>
        <p:spPr>
          <a:xfrm>
            <a:off x="7576624" y="4989244"/>
            <a:ext cx="3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Mac os</a:t>
            </a:r>
          </a:p>
        </p:txBody>
      </p:sp>
    </p:spTree>
    <p:extLst>
      <p:ext uri="{BB962C8B-B14F-4D97-AF65-F5344CB8AC3E}">
        <p14:creationId xmlns:p14="http://schemas.microsoft.com/office/powerpoint/2010/main" val="31533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4" name="Groupe 3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5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050" name="Picture 2" descr="17 applications de sécurité pour Android soumises au test de longue duré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8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21179"/>
              </p:ext>
            </p:extLst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/>
                <a:gridCol w="1741714"/>
                <a:gridCol w="1741714"/>
                <a:gridCol w="1741714"/>
                <a:gridCol w="1741714"/>
                <a:gridCol w="1741714"/>
                <a:gridCol w="1741714"/>
              </a:tblGrid>
              <a:tr h="1371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7955017" y="4178832"/>
            <a:ext cx="40543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 smtClean="0">
                <a:solidFill>
                  <a:srgbClr val="1F49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endParaRPr lang="fr-FR" sz="6600" b="1" dirty="0">
              <a:solidFill>
                <a:srgbClr val="1F49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80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pple's Stunning iOS 14 Privacy Move: A Game-Changer For All iPhone Us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13</a:t>
            </a:fld>
            <a:endParaRPr lang="en-GB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79460"/>
              </p:ext>
            </p:extLst>
          </p:nvPr>
        </p:nvGraphicFramePr>
        <p:xfrm>
          <a:off x="0" y="1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/>
                <a:gridCol w="1741714"/>
                <a:gridCol w="1741714"/>
                <a:gridCol w="1741714"/>
                <a:gridCol w="1741714"/>
                <a:gridCol w="1741714"/>
                <a:gridCol w="1741714"/>
              </a:tblGrid>
              <a:tr h="1371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639817" y="-283779"/>
            <a:ext cx="405436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 err="1">
                <a:solidFill>
                  <a:srgbClr val="1F49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11500" b="1" dirty="0" err="1" smtClean="0">
                <a:solidFill>
                  <a:srgbClr val="1F49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fr-FR" sz="11500" b="1" dirty="0" smtClean="0">
                <a:solidFill>
                  <a:srgbClr val="1F49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6600" b="1" dirty="0">
              <a:solidFill>
                <a:srgbClr val="1F49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E02EF5E4-7849-6D80-B5FB-F023A69F6D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AutoShape 8">
            <a:extLst>
              <a:ext uri="{FF2B5EF4-FFF2-40B4-BE49-F238E27FC236}">
                <a16:creationId xmlns="" xmlns:a16="http://schemas.microsoft.com/office/drawing/2014/main" id="{B2A002E3-E782-6F3F-7619-4FD7647FDB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="" xmlns:a16="http://schemas.microsoft.com/office/drawing/2014/main" id="{82308BB1-B34F-293F-85A3-849D440F409C}"/>
              </a:ext>
            </a:extLst>
          </p:cNvPr>
          <p:cNvGrpSpPr/>
          <p:nvPr/>
        </p:nvGrpSpPr>
        <p:grpSpPr>
          <a:xfrm>
            <a:off x="0" y="381000"/>
            <a:ext cx="12192000" cy="6096000"/>
            <a:chOff x="0" y="381000"/>
            <a:chExt cx="12192000" cy="6096000"/>
          </a:xfrm>
        </p:grpSpPr>
        <p:pic>
          <p:nvPicPr>
            <p:cNvPr id="2050" name="Picture 2" descr="The charismatic evolution of Android | by Wings Tech Solutions | Medium">
              <a:extLst>
                <a:ext uri="{FF2B5EF4-FFF2-40B4-BE49-F238E27FC236}">
                  <a16:creationId xmlns="" xmlns:a16="http://schemas.microsoft.com/office/drawing/2014/main" id="{968B9C01-DBBF-2BF5-0766-3B57ADF56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1000"/>
              <a:ext cx="12192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martphone France Android Edition : Profitez vous déjà d'Android 13 sur  votre smartphone ?">
              <a:extLst>
                <a:ext uri="{FF2B5EF4-FFF2-40B4-BE49-F238E27FC236}">
                  <a16:creationId xmlns="" xmlns:a16="http://schemas.microsoft.com/office/drawing/2014/main" id="{C023515D-289D-0EFD-3662-A130EB521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9332" y="5213874"/>
              <a:ext cx="942535" cy="94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élécharger Android 12 APK pour Android Gratuit">
              <a:extLst>
                <a:ext uri="{FF2B5EF4-FFF2-40B4-BE49-F238E27FC236}">
                  <a16:creationId xmlns="" xmlns:a16="http://schemas.microsoft.com/office/drawing/2014/main" id="{B95ECD69-9A55-4590-7F6A-1EBE121C2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780" y="5295314"/>
              <a:ext cx="779657" cy="77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que 4">
              <a:extLst>
                <a:ext uri="{FF2B5EF4-FFF2-40B4-BE49-F238E27FC236}">
                  <a16:creationId xmlns="" xmlns:a16="http://schemas.microsoft.com/office/drawing/2014/main" id="{3CE87A5C-B54D-88D9-48C9-67B5BBAB1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12812" y="5212909"/>
              <a:ext cx="942535" cy="942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8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8800" dirty="0"/>
              <a:t>مميزات نظام التشغيل</a:t>
            </a:r>
            <a:endParaRPr lang="fr-FR" sz="88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pic>
        <p:nvPicPr>
          <p:cNvPr id="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1" y="2374233"/>
            <a:ext cx="2330871" cy="23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7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845062" y="861820"/>
            <a:ext cx="4032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/>
            <a:r>
              <a:rPr lang="ar-DZ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 مميزات</a:t>
            </a: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DZ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نظام التشغيل</a:t>
            </a: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: </a:t>
            </a:r>
            <a:endParaRPr lang="fr-FR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626068" y="1918433"/>
            <a:ext cx="7648248" cy="334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rtl="1">
              <a:lnSpc>
                <a:spcPct val="150000"/>
              </a:lnSpc>
              <a:spcAft>
                <a:spcPts val="1000"/>
              </a:spcAft>
            </a:pPr>
            <a:r>
              <a:rPr lang="ar-DZ" sz="3200" dirty="0">
                <a:ea typeface="Calibri"/>
                <a:cs typeface="+mj-cs"/>
              </a:rPr>
              <a:t>يتميز نظام التشغيل ب: </a:t>
            </a:r>
            <a:endParaRPr lang="fr-FR" sz="2400" dirty="0">
              <a:ea typeface="Calibri"/>
              <a:cs typeface="+mj-cs"/>
            </a:endParaRPr>
          </a:p>
          <a:p>
            <a:pPr algn="just" rtl="1">
              <a:lnSpc>
                <a:spcPct val="150000"/>
              </a:lnSpc>
              <a:spcAft>
                <a:spcPts val="1000"/>
              </a:spcAft>
            </a:pPr>
            <a:r>
              <a:rPr lang="ar-DZ" sz="3200" dirty="0">
                <a:ea typeface="Calibri"/>
                <a:cs typeface="+mj-cs"/>
              </a:rPr>
              <a:t>*- ذو واجهة بيانية سهلة الاستخدام.</a:t>
            </a:r>
            <a:endParaRPr lang="fr-FR" sz="2400" dirty="0">
              <a:ea typeface="Calibri"/>
              <a:cs typeface="+mj-cs"/>
            </a:endParaRPr>
          </a:p>
          <a:p>
            <a:pPr algn="just" rtl="1">
              <a:lnSpc>
                <a:spcPct val="150000"/>
              </a:lnSpc>
              <a:spcAft>
                <a:spcPts val="1000"/>
              </a:spcAft>
            </a:pPr>
            <a:r>
              <a:rPr lang="ar-DZ" sz="3200" dirty="0">
                <a:ea typeface="Calibri"/>
                <a:cs typeface="+mj-cs"/>
              </a:rPr>
              <a:t>*- هو الوسيط بين المستخدم </a:t>
            </a:r>
            <a:r>
              <a:rPr lang="ar-DZ" sz="3200" dirty="0" err="1">
                <a:ea typeface="Calibri"/>
                <a:cs typeface="+mj-cs"/>
              </a:rPr>
              <a:t>و</a:t>
            </a:r>
            <a:r>
              <a:rPr lang="ar-DZ" sz="3200" dirty="0">
                <a:ea typeface="Calibri"/>
                <a:cs typeface="+mj-cs"/>
              </a:rPr>
              <a:t> الحاسوب.</a:t>
            </a:r>
            <a:endParaRPr lang="ar-DZ" sz="2400" dirty="0">
              <a:ea typeface="Calibri"/>
              <a:cs typeface="+mj-cs"/>
            </a:endParaRPr>
          </a:p>
          <a:p>
            <a:pPr algn="just" rtl="1">
              <a:lnSpc>
                <a:spcPct val="150000"/>
              </a:lnSpc>
              <a:spcAft>
                <a:spcPts val="1000"/>
              </a:spcAft>
            </a:pPr>
            <a:r>
              <a:rPr kumimoji="0" lang="ar-DZ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+mj-cs"/>
              </a:rPr>
              <a:t>*- هو </a:t>
            </a:r>
            <a:r>
              <a:rPr kumimoji="0" lang="ar-DZ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+mj-cs"/>
              </a:rPr>
              <a:t>المسؤول</a:t>
            </a:r>
            <a:r>
              <a:rPr kumimoji="0" lang="ar-DZ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+mj-cs"/>
              </a:rPr>
              <a:t> عن تنفيذ أكثر من برنامج في نفس الوقت</a:t>
            </a:r>
            <a:r>
              <a:rPr kumimoji="0" lang="fr-F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+mj-cs"/>
              </a:rPr>
              <a:t>.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+mj-cs"/>
              </a:rPr>
              <a:t> </a:t>
            </a:r>
            <a:endParaRPr kumimoji="0" 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8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6146" name="Picture 2" descr="Windows 10 : avec NEON, Microsoft prépare l'évolution de Metro - N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6" y="1508151"/>
            <a:ext cx="5362356" cy="3005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064234410"/>
      </p:ext>
    </p:extLst>
  </p:cSld>
  <p:clrMapOvr>
    <a:masterClrMapping/>
  </p:clrMapOvr>
  <p:transition spd="slow" advClick="0" advTm="120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DC0C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17" y="1331495"/>
            <a:ext cx="2828409" cy="28284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499944"/>
            <a:ext cx="11603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9600" dirty="0">
                <a:solidFill>
                  <a:schemeClr val="bg1"/>
                </a:solidFill>
                <a:cs typeface="+mj-cs"/>
              </a:rPr>
              <a:t>مفهوم تثبيت نظام التشغيل</a:t>
            </a:r>
            <a:endParaRPr lang="fr-FR" sz="9600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527112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882871" y="1394277"/>
            <a:ext cx="1081514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ar-DZ" sz="4400" dirty="0">
                <a:cs typeface="+mj-cs"/>
              </a:rPr>
              <a:t>هو مجموعة من الخطوات </a:t>
            </a:r>
            <a:r>
              <a:rPr lang="ar-DZ" sz="4400" dirty="0" err="1">
                <a:cs typeface="+mj-cs"/>
              </a:rPr>
              <a:t>و</a:t>
            </a:r>
            <a:r>
              <a:rPr lang="ar-DZ" sz="4400" dirty="0">
                <a:cs typeface="+mj-cs"/>
              </a:rPr>
              <a:t> المراحل التي يجب إتباعها حيث تتم عملية نسخ الملفات </a:t>
            </a:r>
            <a:r>
              <a:rPr lang="ar-DZ" sz="4400" dirty="0" err="1">
                <a:cs typeface="+mj-cs"/>
              </a:rPr>
              <a:t>و</a:t>
            </a:r>
            <a:r>
              <a:rPr lang="ar-DZ" sz="4400" dirty="0">
                <a:cs typeface="+mj-cs"/>
              </a:rPr>
              <a:t> البرامج على القرص الصلب انطلاقا من برنامج إقلاع </a:t>
            </a:r>
            <a:r>
              <a:rPr lang="fr-FR" sz="4400" dirty="0" err="1">
                <a:cs typeface="+mj-cs"/>
              </a:rPr>
              <a:t>Bootable</a:t>
            </a:r>
            <a:r>
              <a:rPr lang="fr-FR" sz="4400" dirty="0">
                <a:cs typeface="+mj-cs"/>
              </a:rPr>
              <a:t> </a:t>
            </a:r>
            <a:r>
              <a:rPr lang="ar-DZ" sz="4400" dirty="0">
                <a:cs typeface="+mj-cs"/>
              </a:rPr>
              <a:t> نجده في قرص مضغوط أو فلاش ... </a:t>
            </a:r>
            <a:endParaRPr lang="fr-FR" sz="4400" b="1" dirty="0">
              <a:cs typeface="+mj-cs"/>
            </a:endParaRPr>
          </a:p>
        </p:txBody>
      </p:sp>
      <p:pic>
        <p:nvPicPr>
          <p:cNvPr id="15" name="Picture 17" descr="ANd9GcRoIz59ErTy8TWba5xbbpecuUejdF432R6ypoDdilP9G_ktSf52E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2621" y="3880298"/>
            <a:ext cx="2661895" cy="2661895"/>
          </a:xfrm>
          <a:prstGeom prst="rect">
            <a:avLst/>
          </a:prstGeom>
          <a:noFill/>
        </p:spPr>
      </p:pic>
      <p:pic>
        <p:nvPicPr>
          <p:cNvPr id="16" name="Picture 21" descr="cd-windows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8884" y="4070454"/>
            <a:ext cx="2543180" cy="2543179"/>
          </a:xfrm>
          <a:prstGeom prst="rect">
            <a:avLst/>
          </a:prstGeom>
          <a:noFill/>
        </p:spPr>
      </p:pic>
      <p:pic>
        <p:nvPicPr>
          <p:cNvPr id="17" name="Picture 23" descr="windows-cle-us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84683" y="4006422"/>
            <a:ext cx="2258208" cy="2331315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2433060" y="747946"/>
            <a:ext cx="8387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/>
            <a:r>
              <a:rPr lang="fr-FR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ar-DZ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ar-DZ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مفهوم تثبيت </a:t>
            </a: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DZ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نظام التشغيل</a:t>
            </a: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:</a:t>
            </a:r>
            <a:r>
              <a:rPr lang="fr-FR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L’installation</a:t>
            </a: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 flipV="1">
            <a:off x="-1529488" y="0"/>
            <a:ext cx="3058976" cy="6885523"/>
            <a:chOff x="9810818" y="80105"/>
            <a:chExt cx="3058976" cy="6885523"/>
          </a:xfrm>
        </p:grpSpPr>
        <p:sp>
          <p:nvSpPr>
            <p:cNvPr id="11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30"/>
            <p:cNvSpPr/>
            <p:nvPr/>
          </p:nvSpPr>
          <p:spPr>
            <a:xfrm flipV="1">
              <a:off x="11340306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31"/>
            <p:cNvSpPr/>
            <p:nvPr/>
          </p:nvSpPr>
          <p:spPr>
            <a:xfrm rot="16200000" flipV="1">
              <a:off x="11402939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621142817"/>
      </p:ext>
    </p:extLst>
  </p:cSld>
  <p:clrMapOvr>
    <a:masterClrMapping/>
  </p:clrMapOvr>
  <p:transition spd="slow" advClick="0" advTm="120000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57" y="1507956"/>
            <a:ext cx="4032427" cy="32565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93228" y="2632841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8800" b="1" dirty="0">
                <a:solidFill>
                  <a:schemeClr val="bg1"/>
                </a:solidFill>
                <a:cs typeface="+mj-cs"/>
              </a:rPr>
              <a:t>مفهوم تقسيم القرص</a:t>
            </a:r>
            <a:endParaRPr lang="fr-FR" sz="8800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60558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5166125" y="1467999"/>
            <a:ext cx="559487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rtl="1"/>
            <a:r>
              <a:rPr lang="ar-DZ" sz="5400" dirty="0"/>
              <a:t>عند تشغيل الهاتف تظهر كتابة اسفل الشاشة مرفقة بصورة روبوت ، ما هو معناها؟</a:t>
            </a:r>
            <a:endParaRPr lang="fr-FR" sz="5400" dirty="0"/>
          </a:p>
        </p:txBody>
      </p:sp>
      <p:pic>
        <p:nvPicPr>
          <p:cNvPr id="1026" name="Picture 2" descr="Google reportedly now requires 'powered by Android' branding on new phones  - The Verge">
            <a:extLst>
              <a:ext uri="{FF2B5EF4-FFF2-40B4-BE49-F238E27FC236}">
                <a16:creationId xmlns="" xmlns:a16="http://schemas.microsoft.com/office/drawing/2014/main" id="{C69BF5F9-BCC7-B871-C691-78349B79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70" y="1337028"/>
            <a:ext cx="4294846" cy="3678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/>
        </p:nvGrpSpPr>
        <p:grpSpPr>
          <a:xfrm flipH="1">
            <a:off x="9459228" y="4264860"/>
            <a:ext cx="3296653" cy="2593140"/>
            <a:chOff x="0" y="6358355"/>
            <a:chExt cx="5489368" cy="4392386"/>
          </a:xfrm>
        </p:grpSpPr>
        <p:sp>
          <p:nvSpPr>
            <p:cNvPr id="8" name="Freeform 10"/>
            <p:cNvSpPr/>
            <p:nvPr/>
          </p:nvSpPr>
          <p:spPr>
            <a:xfrm rot="-10800000">
              <a:off x="9525" y="6358355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11"/>
            <p:cNvSpPr/>
            <p:nvPr/>
          </p:nvSpPr>
          <p:spPr>
            <a:xfrm>
              <a:off x="1083809" y="6386930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2"/>
            <p:cNvSpPr/>
            <p:nvPr/>
          </p:nvSpPr>
          <p:spPr>
            <a:xfrm>
              <a:off x="0" y="7470739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3"/>
            <p:cNvSpPr/>
            <p:nvPr/>
          </p:nvSpPr>
          <p:spPr>
            <a:xfrm rot="-10800000">
              <a:off x="0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4"/>
            <p:cNvSpPr/>
            <p:nvPr/>
          </p:nvSpPr>
          <p:spPr>
            <a:xfrm rot="-5400000">
              <a:off x="1083809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5"/>
            <p:cNvSpPr/>
            <p:nvPr/>
          </p:nvSpPr>
          <p:spPr>
            <a:xfrm rot="-10800000">
              <a:off x="1083809" y="9623721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6"/>
            <p:cNvSpPr/>
            <p:nvPr/>
          </p:nvSpPr>
          <p:spPr>
            <a:xfrm rot="-10800000">
              <a:off x="3321750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7"/>
            <p:cNvSpPr/>
            <p:nvPr/>
          </p:nvSpPr>
          <p:spPr>
            <a:xfrm>
              <a:off x="3321750" y="7499314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8"/>
            <p:cNvSpPr/>
            <p:nvPr/>
          </p:nvSpPr>
          <p:spPr>
            <a:xfrm rot="5400000">
              <a:off x="4405559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9"/>
            <p:cNvSpPr/>
            <p:nvPr/>
          </p:nvSpPr>
          <p:spPr>
            <a:xfrm>
              <a:off x="2237941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20"/>
            <p:cNvSpPr/>
            <p:nvPr/>
          </p:nvSpPr>
          <p:spPr>
            <a:xfrm>
              <a:off x="3321750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5400000">
              <a:off x="0" y="9638357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" name="Groupe 2"/>
          <p:cNvGrpSpPr/>
          <p:nvPr/>
        </p:nvGrpSpPr>
        <p:grpSpPr>
          <a:xfrm>
            <a:off x="-2310660" y="-207"/>
            <a:ext cx="3058976" cy="1918433"/>
            <a:chOff x="9810818" y="80105"/>
            <a:chExt cx="3058976" cy="1918433"/>
          </a:xfrm>
        </p:grpSpPr>
        <p:sp>
          <p:nvSpPr>
            <p:cNvPr id="66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6" name="Rectangle 75"/>
          <p:cNvSpPr/>
          <p:nvPr/>
        </p:nvSpPr>
        <p:spPr>
          <a:xfrm>
            <a:off x="8042195" y="177605"/>
            <a:ext cx="25747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DZ" sz="5400" b="1" dirty="0" smtClean="0">
                <a:solidFill>
                  <a:srgbClr val="FF0000"/>
                </a:solidFill>
              </a:rPr>
              <a:t>سؤال 02:</a:t>
            </a:r>
            <a:endParaRPr lang="fr-FR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11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6367560" y="3947160"/>
            <a:ext cx="5245320" cy="2774315"/>
            <a:chOff x="6367560" y="3947160"/>
            <a:chExt cx="5245320" cy="2774315"/>
          </a:xfrm>
        </p:grpSpPr>
        <p:sp>
          <p:nvSpPr>
            <p:cNvPr id="3" name="Rectangle 2"/>
            <p:cNvSpPr/>
            <p:nvPr/>
          </p:nvSpPr>
          <p:spPr>
            <a:xfrm>
              <a:off x="6385614" y="3947160"/>
              <a:ext cx="5227266" cy="2774315"/>
            </a:xfrm>
            <a:prstGeom prst="rect">
              <a:avLst/>
            </a:prstGeom>
            <a:solidFill>
              <a:srgbClr val="C7D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385614" y="3947160"/>
              <a:ext cx="1400219" cy="1276871"/>
            </a:xfrm>
            <a:prstGeom prst="rect">
              <a:avLst/>
            </a:prstGeom>
            <a:solidFill>
              <a:srgbClr val="008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80204" y="3948081"/>
              <a:ext cx="3024956" cy="1882003"/>
            </a:xfrm>
            <a:prstGeom prst="rect">
              <a:avLst/>
            </a:prstGeom>
            <a:solidFill>
              <a:srgbClr val="E595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67560" y="5240192"/>
              <a:ext cx="1400219" cy="1116158"/>
            </a:xfrm>
            <a:prstGeom prst="rect">
              <a:avLst/>
            </a:prstGeom>
            <a:solidFill>
              <a:srgbClr val="0BD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20</a:t>
            </a:fld>
            <a:endParaRPr lang="en-GB"/>
          </a:p>
        </p:txBody>
      </p:sp>
      <p:grpSp>
        <p:nvGrpSpPr>
          <p:cNvPr id="8" name="Groupe 7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10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8196" name="Picture 4" descr="gifconverter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68" y="0"/>
            <a:ext cx="4779032" cy="358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and drawn dotted arrow line clip art 22185822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53975" flipH="1">
            <a:off x="5830749" y="1341063"/>
            <a:ext cx="2706825" cy="90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Vecteurs et illustrations de Disque Dur en téléchargement gratuit | Freepik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r="16300"/>
          <a:stretch/>
        </p:blipFill>
        <p:spPr bwMode="auto">
          <a:xfrm>
            <a:off x="3487487" y="1278955"/>
            <a:ext cx="2270235" cy="288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nimated Icons :: Behance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25" y="391656"/>
            <a:ext cx="1676666" cy="167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Pitney Bowes — Corporate Icon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30" y="1895921"/>
            <a:ext cx="1469456" cy="146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Animated icon : camera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58" y="178754"/>
            <a:ext cx="1551641" cy="122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con Graduation Sticker by JobStreet Education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5" y="3057003"/>
            <a:ext cx="1812639" cy="181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284589" y="5088017"/>
            <a:ext cx="178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HDD</a:t>
            </a: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963859" y="4423978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C</a:t>
            </a:r>
            <a:endParaRPr lang="fr-FR" sz="32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0754966" y="4010645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D</a:t>
            </a:r>
            <a:endParaRPr lang="fr-FR" sz="3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963859" y="5679018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695117238"/>
      </p:ext>
    </p:extLst>
  </p:cSld>
  <p:clrMapOvr>
    <a:masterClrMapping/>
  </p:clrMapOvr>
  <p:transition advClick="0" advTm="1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0.48046 0.5509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3" y="2754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49089 0.5555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44" y="277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05222 -4.81481E-6 L 0.05222 0.04028 L 0.10456 0.04028 L 0.10456 0.08079 L 0.15717 0.08079 L 0.15717 0.12107 L 0.20951 0.12107 L 0.20951 0.16181 L 0.26198 0.16181 L 0.26198 0.20209 L 0.31433 0.20209 L 0.31433 0.2426 L 0.36693 0.2426 L 0.36693 0.28334 " pathEditMode="relative" rAng="0" ptsTypes="AAAAAAAAAAAAAAA">
                                      <p:cBhvr>
                                        <p:cTn id="55" dur="2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6" y="1416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33073 0.2710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1354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0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 txBox="1">
            <a:spLocks/>
          </p:cNvSpPr>
          <p:nvPr/>
        </p:nvSpPr>
        <p:spPr>
          <a:xfrm>
            <a:off x="9282583" y="6377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F99FF3-C59A-4CA5-8E33-ADCA026CB0F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1601" y="1295870"/>
            <a:ext cx="10184524" cy="248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1000"/>
              </a:spcAft>
            </a:pPr>
            <a:r>
              <a:rPr lang="ar-DZ" sz="3200" dirty="0">
                <a:latin typeface="ArialOOEnc"/>
                <a:ea typeface="Calibri"/>
                <a:cs typeface="+mj-cs"/>
              </a:rPr>
              <a:t>     </a:t>
            </a:r>
            <a:r>
              <a:rPr lang="ar-SA" sz="3200" dirty="0">
                <a:latin typeface="ArialOOEnc"/>
                <a:ea typeface="Calibri"/>
                <a:cs typeface="+mj-cs"/>
              </a:rPr>
              <a:t>القرص الصلب ھو قطعة واحدة من الناحیة المادیة، لكن یمكن </a:t>
            </a:r>
            <a:r>
              <a:rPr lang="ar-SA" sz="3200" dirty="0" err="1">
                <a:latin typeface="ArialOOEnc"/>
                <a:ea typeface="Calibri"/>
                <a:cs typeface="+mj-cs"/>
              </a:rPr>
              <a:t>تجزئت</a:t>
            </a:r>
            <a:r>
              <a:rPr lang="ar-SA" sz="3200" dirty="0">
                <a:latin typeface="ArialOOEnc"/>
                <a:ea typeface="Calibri"/>
                <a:cs typeface="+mj-cs"/>
              </a:rPr>
              <a:t>ھ</a:t>
            </a:r>
            <a:r>
              <a:rPr lang="ar-DZ" sz="3200" dirty="0">
                <a:latin typeface="ArialOOEnc"/>
                <a:ea typeface="Calibri"/>
                <a:cs typeface="+mj-cs"/>
              </a:rPr>
              <a:t>ا</a:t>
            </a:r>
            <a:r>
              <a:rPr lang="ar-SA" sz="3200" dirty="0">
                <a:latin typeface="ArialOOEnc"/>
                <a:ea typeface="Calibri"/>
                <a:cs typeface="+mj-cs"/>
              </a:rPr>
              <a:t> أو تقسیمھ</a:t>
            </a:r>
            <a:r>
              <a:rPr lang="ar-DZ" sz="3200" dirty="0">
                <a:latin typeface="ArialOOEnc"/>
                <a:ea typeface="Calibri"/>
                <a:cs typeface="+mj-cs"/>
              </a:rPr>
              <a:t>ا </a:t>
            </a:r>
            <a:r>
              <a:rPr lang="ar-SA" sz="3200" dirty="0">
                <a:latin typeface="ArialOOEnc"/>
                <a:ea typeface="Calibri"/>
                <a:cs typeface="+mj-cs"/>
              </a:rPr>
              <a:t>افتراضیا إلى </a:t>
            </a:r>
            <a:r>
              <a:rPr lang="ar-SA" sz="3200" dirty="0" err="1">
                <a:latin typeface="ArialOOEnc"/>
                <a:ea typeface="Calibri"/>
                <a:cs typeface="+mj-cs"/>
              </a:rPr>
              <a:t>تجزئتین</a:t>
            </a:r>
            <a:r>
              <a:rPr lang="ar-SA" sz="3200" dirty="0">
                <a:latin typeface="ArialOOEnc"/>
                <a:ea typeface="Calibri"/>
                <a:cs typeface="+mj-cs"/>
              </a:rPr>
              <a:t> أو</a:t>
            </a:r>
            <a:r>
              <a:rPr lang="ar-SA" sz="3200" dirty="0">
                <a:ea typeface="Calibri"/>
                <a:cs typeface="+mj-cs"/>
              </a:rPr>
              <a:t> </a:t>
            </a:r>
            <a:r>
              <a:rPr lang="ar-SA" sz="3200" dirty="0">
                <a:latin typeface="ArialOOEnc"/>
                <a:ea typeface="Calibri"/>
                <a:cs typeface="+mj-cs"/>
              </a:rPr>
              <a:t>أكثر </a:t>
            </a:r>
            <a:r>
              <a:rPr lang="fr-FR" sz="3200" dirty="0">
                <a:latin typeface="Arial"/>
                <a:ea typeface="Calibri"/>
                <a:cs typeface="+mj-cs"/>
              </a:rPr>
              <a:t>(C, D, E, F…)</a:t>
            </a:r>
            <a:endParaRPr lang="fr-FR" sz="2400" dirty="0">
              <a:ea typeface="Calibri"/>
              <a:cs typeface="+mj-cs"/>
            </a:endParaRPr>
          </a:p>
          <a:p>
            <a:pPr algn="just" rtl="1">
              <a:lnSpc>
                <a:spcPct val="115000"/>
              </a:lnSpc>
              <a:spcAft>
                <a:spcPts val="1000"/>
              </a:spcAft>
            </a:pPr>
            <a:r>
              <a:rPr lang="ar-DZ" sz="3200" dirty="0">
                <a:latin typeface="ArialOOEnc"/>
                <a:ea typeface="Calibri"/>
                <a:cs typeface="+mj-cs"/>
              </a:rPr>
              <a:t>     </a:t>
            </a:r>
            <a:r>
              <a:rPr lang="ar-SA" sz="3200" dirty="0">
                <a:latin typeface="ArialOOEnc"/>
                <a:ea typeface="Calibri"/>
                <a:cs typeface="+mj-cs"/>
              </a:rPr>
              <a:t>التجزئة</a:t>
            </a:r>
            <a:r>
              <a:rPr lang="fr-FR" sz="3200" dirty="0">
                <a:latin typeface="Arial"/>
                <a:ea typeface="Calibri"/>
                <a:cs typeface="+mj-cs"/>
              </a:rPr>
              <a:t>(C) </a:t>
            </a:r>
            <a:r>
              <a:rPr lang="ar-SA" sz="3200" dirty="0">
                <a:latin typeface="ArialOOEnc"/>
                <a:ea typeface="Calibri"/>
                <a:cs typeface="+mj-cs"/>
              </a:rPr>
              <a:t>عادة ما تحتوي ملفات نظام التشغیل </a:t>
            </a:r>
            <a:r>
              <a:rPr lang="ar-SA" sz="3200" dirty="0" err="1">
                <a:latin typeface="ArialOOEnc"/>
                <a:ea typeface="Calibri"/>
                <a:cs typeface="+mj-cs"/>
              </a:rPr>
              <a:t>و</a:t>
            </a:r>
            <a:r>
              <a:rPr lang="ar-SA" sz="3200" dirty="0">
                <a:latin typeface="ArialOOEnc"/>
                <a:ea typeface="Calibri"/>
                <a:cs typeface="+mj-cs"/>
              </a:rPr>
              <a:t> تتولى عملیة إقلاع الحاسوب</a:t>
            </a:r>
            <a:r>
              <a:rPr lang="fr-FR" sz="3200" dirty="0">
                <a:latin typeface="Arial"/>
                <a:ea typeface="Calibri"/>
                <a:cs typeface="+mj-cs"/>
              </a:rPr>
              <a:t>. </a:t>
            </a:r>
            <a:endParaRPr lang="fr-FR" sz="2400" dirty="0">
              <a:ea typeface="Calibri"/>
              <a:cs typeface="+mj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806262" y="557206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r-FR" sz="4200" b="1" dirty="0" smtClean="0">
                <a:solidFill>
                  <a:srgbClr val="FF0000"/>
                </a:solidFill>
                <a:cs typeface="+mj-cs"/>
              </a:rPr>
              <a:t>4</a:t>
            </a:r>
            <a:r>
              <a:rPr lang="ar-DZ" sz="4200" b="1" dirty="0" smtClean="0">
                <a:solidFill>
                  <a:srgbClr val="FF0000"/>
                </a:solidFill>
                <a:cs typeface="+mj-cs"/>
              </a:rPr>
              <a:t>- </a:t>
            </a:r>
            <a:r>
              <a:rPr lang="ar-DZ" sz="4200" b="1" dirty="0">
                <a:solidFill>
                  <a:srgbClr val="FF0000"/>
                </a:solidFill>
                <a:cs typeface="+mj-cs"/>
              </a:rPr>
              <a:t>مفهوم تقسيم القرص الصلب: </a:t>
            </a:r>
            <a:endParaRPr lang="fr-FR" sz="4200" b="1" dirty="0">
              <a:solidFill>
                <a:srgbClr val="FF0000"/>
              </a:solidFill>
              <a:cs typeface="+mj-cs"/>
            </a:endParaRPr>
          </a:p>
        </p:txBody>
      </p:sp>
      <p:pic>
        <p:nvPicPr>
          <p:cNvPr id="13" name="Image 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262" y="3501916"/>
            <a:ext cx="6027192" cy="335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120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686005" y="1592317"/>
            <a:ext cx="10969990" cy="367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79388" algn="r" defTabSz="914400" rtl="1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DZ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" pitchFamily="18" charset="-78"/>
                <a:ea typeface="Calibri" pitchFamily="34" charset="0"/>
                <a:cs typeface="+mj-cs"/>
              </a:rPr>
              <a:t>إمكانية تثبيت أكثر من نظام تشغيل واحد على نفس القرص الصلب.</a:t>
            </a:r>
            <a:endParaRPr kumimoji="0" 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  <a:p>
            <a:pPr marL="0" marR="0" lvl="0" indent="179388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DZ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" pitchFamily="18" charset="-78"/>
                <a:ea typeface="Calibri" pitchFamily="34" charset="0"/>
                <a:cs typeface="+mj-cs"/>
              </a:rPr>
              <a:t>الاستخدام الأمثل للمساحة المتوفرة على القرص الصلب.</a:t>
            </a:r>
            <a:endParaRPr kumimoji="0" 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  <a:p>
            <a:pPr marL="0" marR="0" lvl="0" indent="179388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DZ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" pitchFamily="18" charset="-78"/>
                <a:ea typeface="Calibri" pitchFamily="34" charset="0"/>
                <a:cs typeface="+mj-cs"/>
              </a:rPr>
              <a:t>جعل الملفات أكثر أمانا.</a:t>
            </a:r>
            <a:endParaRPr kumimoji="0" 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  <a:p>
            <a:pPr marL="0" marR="0" lvl="0" indent="179388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DZ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mplified Arabic" pitchFamily="18" charset="-78"/>
                <a:ea typeface="Calibri" pitchFamily="34" charset="0"/>
                <a:cs typeface="+mj-cs"/>
              </a:rPr>
              <a:t>إيجاد الملفات بسهولة أكثر.</a:t>
            </a:r>
            <a:endParaRPr kumimoji="0" lang="ar-DZ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026980" y="805824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r-FR" sz="4200" b="1" dirty="0" smtClean="0">
                <a:solidFill>
                  <a:srgbClr val="FF0000"/>
                </a:solidFill>
                <a:cs typeface="+mj-cs"/>
              </a:rPr>
              <a:t>5</a:t>
            </a:r>
            <a:r>
              <a:rPr lang="ar-DZ" sz="4200" b="1" dirty="0" smtClean="0">
                <a:solidFill>
                  <a:srgbClr val="FF0000"/>
                </a:solidFill>
                <a:cs typeface="+mj-cs"/>
              </a:rPr>
              <a:t>- </a:t>
            </a:r>
            <a:r>
              <a:rPr lang="ar-DZ" sz="4200" b="1" dirty="0">
                <a:solidFill>
                  <a:srgbClr val="FF0000"/>
                </a:solidFill>
                <a:cs typeface="+mj-cs"/>
              </a:rPr>
              <a:t>فوائد تقسيم القرص الصلب: </a:t>
            </a:r>
            <a:endParaRPr lang="fr-FR" sz="4200" b="1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2490952" y="5691352"/>
            <a:ext cx="7207422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DZ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ملاحظة: تقسيم القرص لا يعني زيادة السعة.</a:t>
            </a:r>
            <a:endParaRPr kumimoji="0" lang="ar-DZ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10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advClick="0" advTm="120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fr-FR" sz="96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06" y="2110330"/>
            <a:ext cx="2837913" cy="263734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92772" y="2270234"/>
            <a:ext cx="785122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ar-DZ" sz="8800" b="1" dirty="0" smtClean="0">
                <a:solidFill>
                  <a:schemeClr val="bg1"/>
                </a:solidFill>
                <a:latin typeface="Arial" pitchFamily="34" charset="0"/>
                <a:cs typeface="+mj-cs"/>
              </a:rPr>
              <a:t>تهيئة </a:t>
            </a:r>
            <a:r>
              <a:rPr lang="ar-DZ" sz="8800" b="1" dirty="0">
                <a:solidFill>
                  <a:schemeClr val="bg1"/>
                </a:solidFill>
                <a:latin typeface="Arial" pitchFamily="34" charset="0"/>
                <a:cs typeface="+mj-cs"/>
              </a:rPr>
              <a:t>القرص</a:t>
            </a:r>
            <a:endParaRPr lang="ar-SA" sz="8800" b="1" dirty="0">
              <a:solidFill>
                <a:schemeClr val="bg1"/>
              </a:solidFill>
              <a:latin typeface="Arial" pitchFamily="34" charset="0"/>
              <a:cs typeface="+mj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76428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9" name="ZoneTexte 8"/>
          <p:cNvSpPr txBox="1"/>
          <p:nvPr/>
        </p:nvSpPr>
        <p:spPr>
          <a:xfrm>
            <a:off x="3058511" y="458914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r-FR" sz="4200" b="1" dirty="0" smtClean="0">
                <a:solidFill>
                  <a:srgbClr val="FF0000"/>
                </a:solidFill>
                <a:cs typeface="+mj-cs"/>
              </a:rPr>
              <a:t>6</a:t>
            </a:r>
            <a:r>
              <a:rPr lang="ar-DZ" sz="4200" b="1" dirty="0" smtClean="0">
                <a:solidFill>
                  <a:srgbClr val="FF0000"/>
                </a:solidFill>
                <a:cs typeface="+mj-cs"/>
              </a:rPr>
              <a:t>- </a:t>
            </a:r>
            <a:r>
              <a:rPr lang="ar-DZ" sz="4200" b="1" dirty="0">
                <a:solidFill>
                  <a:srgbClr val="FF0000"/>
                </a:solidFill>
                <a:cs typeface="+mj-cs"/>
              </a:rPr>
              <a:t>تهيئة القرص:</a:t>
            </a:r>
            <a:r>
              <a:rPr lang="fr-FR" sz="4200" b="1" dirty="0">
                <a:solidFill>
                  <a:srgbClr val="FF0000"/>
                </a:solidFill>
                <a:cs typeface="+mj-cs"/>
              </a:rPr>
              <a:t>Formatage </a:t>
            </a:r>
            <a:r>
              <a:rPr lang="ar-DZ" sz="4200" b="1" dirty="0">
                <a:solidFill>
                  <a:srgbClr val="FF0000"/>
                </a:solidFill>
                <a:cs typeface="+mj-cs"/>
              </a:rPr>
              <a:t> </a:t>
            </a:r>
            <a:endParaRPr lang="fr-FR" sz="4200" b="1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23301" y="2687531"/>
            <a:ext cx="2635658" cy="678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0"/>
              </a:spcAft>
            </a:pPr>
            <a:r>
              <a:rPr lang="ar-DZ" sz="3600" b="1" dirty="0">
                <a:solidFill>
                  <a:srgbClr val="FFC000"/>
                </a:solidFill>
                <a:ea typeface="Calibri"/>
                <a:cs typeface="Times New Roman"/>
              </a:rPr>
              <a:t>ب- </a:t>
            </a:r>
            <a:r>
              <a:rPr lang="ar-DZ" sz="3600" b="1" dirty="0" err="1">
                <a:solidFill>
                  <a:srgbClr val="FFC000"/>
                </a:solidFill>
                <a:ea typeface="Calibri"/>
                <a:cs typeface="Times New Roman"/>
              </a:rPr>
              <a:t>انواع</a:t>
            </a:r>
            <a:r>
              <a:rPr lang="ar-DZ" sz="3600" b="1" dirty="0">
                <a:solidFill>
                  <a:srgbClr val="FFC000"/>
                </a:solidFill>
                <a:ea typeface="Calibri"/>
                <a:cs typeface="Times New Roman"/>
              </a:rPr>
              <a:t> التهيئة</a:t>
            </a:r>
            <a:endParaRPr lang="fr-FR" sz="2800" b="1" dirty="0">
              <a:solidFill>
                <a:srgbClr val="FFC000"/>
              </a:solidFill>
              <a:ea typeface="Calibri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86910" y="1330079"/>
            <a:ext cx="9727324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0"/>
              </a:spcAft>
            </a:pPr>
            <a:r>
              <a:rPr lang="ar-DZ" sz="3200" b="1" dirty="0">
                <a:solidFill>
                  <a:srgbClr val="FF0000"/>
                </a:solidFill>
                <a:ea typeface="Calibri"/>
                <a:cs typeface="Times New Roman"/>
              </a:rPr>
              <a:t>أ- مفهوم التهيئة (</a:t>
            </a:r>
            <a:r>
              <a:rPr lang="fr-FR" sz="3200" b="1" dirty="0">
                <a:solidFill>
                  <a:srgbClr val="FF0000"/>
                </a:solidFill>
                <a:latin typeface="Times New Roman"/>
                <a:ea typeface="Calibri"/>
                <a:cs typeface="Arial"/>
              </a:rPr>
              <a:t>Formatage</a:t>
            </a:r>
            <a:r>
              <a:rPr lang="ar-DZ" sz="3200" b="1" dirty="0">
                <a:solidFill>
                  <a:srgbClr val="FF0000"/>
                </a:solidFill>
                <a:ea typeface="Calibri"/>
                <a:cs typeface="Times New Roman"/>
              </a:rPr>
              <a:t>) </a:t>
            </a:r>
            <a:r>
              <a:rPr lang="ar-DZ" sz="3200" dirty="0">
                <a:ea typeface="Calibri"/>
                <a:cs typeface="Times New Roman"/>
              </a:rPr>
              <a:t>هي إعداد </a:t>
            </a:r>
            <a:r>
              <a:rPr lang="ar-DZ" sz="3200" dirty="0" err="1">
                <a:ea typeface="Calibri"/>
                <a:cs typeface="Times New Roman"/>
              </a:rPr>
              <a:t>و</a:t>
            </a:r>
            <a:r>
              <a:rPr lang="ar-DZ" sz="3200" dirty="0">
                <a:ea typeface="Calibri"/>
                <a:cs typeface="Times New Roman"/>
              </a:rPr>
              <a:t> تحضير القرص الصلب ليصبح جاهزا لتخزين الملفات.</a:t>
            </a:r>
            <a:endParaRPr lang="fr-FR" sz="2400" dirty="0">
              <a:ea typeface="Calibri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0621" y="2826183"/>
            <a:ext cx="794582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0"/>
              </a:spcAft>
            </a:pPr>
            <a:r>
              <a:rPr lang="ar-DZ" sz="3200" b="1" u="sng" dirty="0">
                <a:solidFill>
                  <a:srgbClr val="FF0000"/>
                </a:solidFill>
                <a:ea typeface="Calibri"/>
                <a:cs typeface="Times New Roman"/>
              </a:rPr>
              <a:t>1-</a:t>
            </a:r>
            <a:r>
              <a:rPr lang="ar-DZ" sz="3200" dirty="0">
                <a:solidFill>
                  <a:srgbClr val="FFFF00"/>
                </a:solidFill>
                <a:ea typeface="Calibri"/>
                <a:cs typeface="Times New Roman"/>
              </a:rPr>
              <a:t> </a:t>
            </a:r>
            <a:r>
              <a:rPr lang="ar-DZ" sz="3200" b="1" u="sng" dirty="0">
                <a:solidFill>
                  <a:srgbClr val="FF0000"/>
                </a:solidFill>
                <a:ea typeface="Calibri"/>
                <a:cs typeface="Times New Roman"/>
              </a:rPr>
              <a:t>تهيئة فيزيائية</a:t>
            </a:r>
            <a:r>
              <a:rPr lang="ar-SA" sz="3200" b="1" u="sng" dirty="0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ar-DZ" sz="3200" b="1" u="sng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ar-DZ" sz="3200" dirty="0">
                <a:ea typeface="Calibri"/>
                <a:cs typeface="Times New Roman"/>
              </a:rPr>
              <a:t>يتم تقسيم القرص الصلب إلى عناصر أساسية</a:t>
            </a:r>
            <a:r>
              <a:rPr lang="fr-FR" sz="3200" dirty="0">
                <a:latin typeface="Times New Roman"/>
                <a:ea typeface="Calibri"/>
                <a:cs typeface="Arial"/>
              </a:rPr>
              <a:t> : </a:t>
            </a:r>
            <a:r>
              <a:rPr lang="ar-DZ" sz="3200" dirty="0">
                <a:ea typeface="Calibri"/>
                <a:cs typeface="Times New Roman"/>
              </a:rPr>
              <a:t> مسارات </a:t>
            </a:r>
            <a:r>
              <a:rPr lang="ar-DZ" sz="3200" dirty="0" err="1">
                <a:ea typeface="Calibri"/>
                <a:cs typeface="Times New Roman"/>
              </a:rPr>
              <a:t>و</a:t>
            </a:r>
            <a:r>
              <a:rPr lang="ar-DZ" sz="3200" dirty="0">
                <a:ea typeface="Calibri"/>
                <a:cs typeface="Times New Roman"/>
              </a:rPr>
              <a:t> قطاعات. تتم هذه العملية عند المصنع لتستطيع تهيئتها منطقيا.</a:t>
            </a:r>
            <a:endParaRPr lang="fr-FR" sz="2400" dirty="0">
              <a:ea typeface="Calibri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4854" y="5271457"/>
            <a:ext cx="7993117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15000"/>
              </a:lnSpc>
              <a:spcAft>
                <a:spcPts val="0"/>
              </a:spcAft>
            </a:pPr>
            <a:r>
              <a:rPr lang="ar-DZ" sz="3200" b="1" u="sng" dirty="0">
                <a:solidFill>
                  <a:srgbClr val="FF0000"/>
                </a:solidFill>
                <a:cs typeface="Times New Roman"/>
              </a:rPr>
              <a:t>2- تهيئة منطقية </a:t>
            </a:r>
            <a:r>
              <a:rPr lang="ar-DZ" sz="3200" dirty="0">
                <a:ea typeface="Calibri"/>
                <a:cs typeface="Times New Roman"/>
              </a:rPr>
              <a:t>: أي وضع نظام ملفات </a:t>
            </a:r>
            <a:r>
              <a:rPr lang="fr-FR" sz="3200" dirty="0">
                <a:latin typeface="Times New Roman"/>
                <a:ea typeface="Calibri"/>
                <a:cs typeface="Arial"/>
              </a:rPr>
              <a:t>(file system)</a:t>
            </a:r>
            <a:r>
              <a:rPr lang="ar-DZ" sz="3200" dirty="0">
                <a:ea typeface="Calibri"/>
                <a:cs typeface="Times New Roman"/>
              </a:rPr>
              <a:t> على القرص لكي يسمح بالقراءة </a:t>
            </a:r>
            <a:r>
              <a:rPr lang="ar-DZ" sz="3200" dirty="0" err="1">
                <a:ea typeface="Calibri"/>
                <a:cs typeface="Times New Roman"/>
              </a:rPr>
              <a:t>و</a:t>
            </a:r>
            <a:r>
              <a:rPr lang="ar-DZ" sz="3200" dirty="0">
                <a:ea typeface="Calibri"/>
                <a:cs typeface="Times New Roman"/>
              </a:rPr>
              <a:t> التخزين. </a:t>
            </a:r>
            <a:endParaRPr lang="fr-FR" sz="2400" dirty="0">
              <a:ea typeface="Calibri"/>
              <a:cs typeface="Arial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11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advClick="0" advTm="24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2050" name="Picture 2" descr="Quels disques durs ont la plus grande capacité de stockage ? - Recove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1080" cy="356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 formatage - apcpedagog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95" y="3574415"/>
            <a:ext cx="4436844" cy="328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rd disk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1270" y="54797"/>
            <a:ext cx="4730490" cy="3456565"/>
          </a:xfrm>
          <a:prstGeom prst="rect">
            <a:avLst/>
          </a:prstGeom>
          <a:noFill/>
        </p:spPr>
      </p:pic>
      <p:pic>
        <p:nvPicPr>
          <p:cNvPr id="2054" name="Picture 6" descr="اصلاح اخطاء الهارد ديسك الذي لديه قطاع تالف - Rene.E Labora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59" y="3733800"/>
            <a:ext cx="4273623" cy="30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D0171E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rtl="1"/>
            <a:r>
              <a:rPr lang="ar-SA" sz="8800" b="1" dirty="0"/>
              <a:t>إعدادات تثبيت نظام التشغيل</a:t>
            </a:r>
            <a:endParaRPr lang="fr-FR" sz="8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71" y="2069431"/>
            <a:ext cx="2919662" cy="2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65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2727435" y="438327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r-FR" sz="4200" b="1" dirty="0" smtClean="0">
                <a:solidFill>
                  <a:srgbClr val="FF0000"/>
                </a:solidFill>
                <a:cs typeface="+mj-cs"/>
              </a:rPr>
              <a:t>7</a:t>
            </a:r>
            <a:r>
              <a:rPr lang="ar-DZ" sz="4200" b="1" dirty="0" smtClean="0">
                <a:solidFill>
                  <a:srgbClr val="FF0000"/>
                </a:solidFill>
                <a:cs typeface="+mj-cs"/>
              </a:rPr>
              <a:t>- </a:t>
            </a:r>
            <a:r>
              <a:rPr lang="ar-SA" sz="4200" b="1" dirty="0">
                <a:solidFill>
                  <a:srgbClr val="FF0000"/>
                </a:solidFill>
                <a:cs typeface="+mj-cs"/>
              </a:rPr>
              <a:t>إعدادات تثبيت نظام التشغيل</a:t>
            </a:r>
            <a:r>
              <a:rPr lang="fr-FR" sz="4200" b="1" dirty="0">
                <a:solidFill>
                  <a:srgbClr val="FF0000"/>
                </a:solidFill>
                <a:cs typeface="+mj-cs"/>
              </a:rPr>
              <a:t> </a:t>
            </a:r>
            <a:r>
              <a:rPr lang="ar-DZ" sz="4200" b="1" dirty="0">
                <a:solidFill>
                  <a:srgbClr val="FF0000"/>
                </a:solidFill>
                <a:cs typeface="+mj-cs"/>
              </a:rPr>
              <a:t> </a:t>
            </a:r>
            <a:endParaRPr lang="fr-FR" sz="4200" b="1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7821" y="1532673"/>
            <a:ext cx="10231821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ar-SA" sz="3600" dirty="0">
                <a:cs typeface="+mj-cs"/>
              </a:rPr>
              <a:t>عند تشغيل الجهاز مباشرة فإنه يقلع من القرص الصلب </a:t>
            </a:r>
            <a:r>
              <a:rPr lang="ar-SA" sz="3600" dirty="0" err="1">
                <a:cs typeface="+mj-cs"/>
              </a:rPr>
              <a:t>و</a:t>
            </a:r>
            <a:r>
              <a:rPr lang="ar-SA" sz="3600" dirty="0">
                <a:cs typeface="+mj-cs"/>
              </a:rPr>
              <a:t> هذا راجع للترتيب الموجود في</a:t>
            </a:r>
            <a:r>
              <a:rPr lang="fr-FR" sz="3600" dirty="0">
                <a:cs typeface="+mj-cs"/>
              </a:rPr>
              <a:t>BIOS </a:t>
            </a:r>
            <a:r>
              <a:rPr lang="ar-SA" sz="3600" dirty="0">
                <a:cs typeface="+mj-cs"/>
              </a:rPr>
              <a:t>، </a:t>
            </a:r>
            <a:r>
              <a:rPr lang="ar-SA" sz="3600" dirty="0" err="1">
                <a:cs typeface="+mj-cs"/>
              </a:rPr>
              <a:t>اذا</a:t>
            </a:r>
            <a:r>
              <a:rPr lang="ar-SA" sz="3600" dirty="0">
                <a:cs typeface="+mj-cs"/>
              </a:rPr>
              <a:t> </a:t>
            </a:r>
            <a:r>
              <a:rPr lang="ar-SA" sz="3600" dirty="0" err="1">
                <a:cs typeface="+mj-cs"/>
              </a:rPr>
              <a:t>اردنا</a:t>
            </a:r>
            <a:r>
              <a:rPr lang="ar-SA" sz="3600" dirty="0">
                <a:cs typeface="+mj-cs"/>
              </a:rPr>
              <a:t> إقلاع الجهاز من جهة أخرى</a:t>
            </a:r>
            <a:r>
              <a:rPr lang="fr-FR" sz="3600" dirty="0">
                <a:cs typeface="+mj-cs"/>
              </a:rPr>
              <a:t> )</a:t>
            </a:r>
            <a:r>
              <a:rPr lang="ar-SA" sz="3600" dirty="0">
                <a:cs typeface="+mj-cs"/>
              </a:rPr>
              <a:t>قرص مضغوط، ذاكرة متصلة بمنفذ </a:t>
            </a:r>
            <a:r>
              <a:rPr lang="fr-FR" sz="3600" dirty="0">
                <a:cs typeface="+mj-cs"/>
              </a:rPr>
              <a:t>USB</a:t>
            </a:r>
            <a:r>
              <a:rPr lang="ar-SA" sz="3600" dirty="0">
                <a:cs typeface="+mj-cs"/>
              </a:rPr>
              <a:t>) توجب علينا تغيير الإقلاع الأول في </a:t>
            </a:r>
            <a:r>
              <a:rPr lang="fr-FR" sz="3600" dirty="0">
                <a:cs typeface="+mj-cs"/>
              </a:rPr>
              <a:t>BIOS</a:t>
            </a:r>
            <a:r>
              <a:rPr lang="ar-SA" sz="3600" dirty="0">
                <a:cs typeface="+mj-cs"/>
              </a:rPr>
              <a:t>. </a:t>
            </a:r>
            <a:endParaRPr lang="fr-FR" sz="3600" dirty="0"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3587" y="4086686"/>
            <a:ext cx="10200289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ar-SA" sz="3200" dirty="0">
                <a:cs typeface="+mj-cs"/>
              </a:rPr>
              <a:t>للدخول لبرنامج </a:t>
            </a:r>
            <a:r>
              <a:rPr lang="fr-FR" sz="3200" dirty="0">
                <a:cs typeface="+mj-cs"/>
              </a:rPr>
              <a:t>BIOS </a:t>
            </a:r>
            <a:r>
              <a:rPr lang="ar-SA" sz="3200" dirty="0">
                <a:cs typeface="+mj-cs"/>
              </a:rPr>
              <a:t>جهاز بعد بدء تشغيل الجهاز نضغط على المفتاح </a:t>
            </a:r>
            <a:r>
              <a:rPr lang="fr-FR" sz="3200" dirty="0">
                <a:cs typeface="+mj-cs"/>
              </a:rPr>
              <a:t>F2</a:t>
            </a:r>
            <a:r>
              <a:rPr lang="ar-SA" sz="3200" dirty="0">
                <a:cs typeface="+mj-cs"/>
              </a:rPr>
              <a:t> </a:t>
            </a:r>
            <a:r>
              <a:rPr lang="ar-SA" sz="3200" dirty="0" err="1">
                <a:cs typeface="+mj-cs"/>
              </a:rPr>
              <a:t>او</a:t>
            </a:r>
            <a:r>
              <a:rPr lang="ar-SA" sz="3200" dirty="0">
                <a:cs typeface="+mj-cs"/>
              </a:rPr>
              <a:t> 8</a:t>
            </a:r>
            <a:r>
              <a:rPr lang="fr-FR" sz="3200" dirty="0">
                <a:cs typeface="+mj-cs"/>
              </a:rPr>
              <a:t>F</a:t>
            </a:r>
            <a:r>
              <a:rPr lang="ar-SA" sz="3200" dirty="0">
                <a:cs typeface="+mj-cs"/>
              </a:rPr>
              <a:t>و هو يختلف من جهاز لآخر حسب الشركة المصنعة للوحة الأم </a:t>
            </a:r>
            <a:r>
              <a:rPr lang="ar-SA" sz="3200" dirty="0" err="1">
                <a:cs typeface="+mj-cs"/>
              </a:rPr>
              <a:t>و</a:t>
            </a:r>
            <a:r>
              <a:rPr lang="ar-SA" sz="3200" dirty="0">
                <a:cs typeface="+mj-cs"/>
              </a:rPr>
              <a:t> هنا نغير الإقلاع </a:t>
            </a:r>
            <a:r>
              <a:rPr lang="ar-SA" sz="3200" dirty="0" err="1">
                <a:cs typeface="+mj-cs"/>
              </a:rPr>
              <a:t>الاول</a:t>
            </a:r>
            <a:r>
              <a:rPr lang="ar-SA" sz="3200" dirty="0">
                <a:cs typeface="+mj-cs"/>
              </a:rPr>
              <a:t> ثم نحفظ </a:t>
            </a:r>
            <a:r>
              <a:rPr lang="ar-SA" sz="3200" dirty="0" err="1">
                <a:cs typeface="+mj-cs"/>
              </a:rPr>
              <a:t>و</a:t>
            </a:r>
            <a:r>
              <a:rPr lang="ar-SA" sz="3200" dirty="0">
                <a:cs typeface="+mj-cs"/>
              </a:rPr>
              <a:t> نغادر البرنامج</a:t>
            </a:r>
            <a:r>
              <a:rPr lang="fr-FR" sz="3200" dirty="0">
                <a:cs typeface="+mj-cs"/>
              </a:rPr>
              <a:t>.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11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advClick="0" advTm="30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2317" y="1173841"/>
            <a:ext cx="8939049" cy="54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738" y="1254507"/>
            <a:ext cx="9144000" cy="517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8800" dirty="0">
                <a:latin typeface="Segoe UI Light" panose="020B0502040204020203" pitchFamily="34" charset="0"/>
                <a:cs typeface="Times New Roman" pitchFamily="18" charset="0"/>
              </a:rPr>
              <a:t>تعريف نظام التشغيل</a:t>
            </a:r>
            <a:endParaRPr lang="fr-FR" sz="88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71" y="2069431"/>
            <a:ext cx="2919662" cy="2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65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8442" y="1232502"/>
            <a:ext cx="9222828" cy="5420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8" name="صورة 6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48" y="1258457"/>
            <a:ext cx="9411038" cy="5126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752491" y="5646903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472965" y="1592318"/>
            <a:ext cx="11372193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1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بعد تغيير الإقلاع الأولي </a:t>
            </a:r>
            <a:r>
              <a:rPr kumimoji="0" lang="ar-SA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و</a:t>
            </a: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تحديده حسب الوسيلة المتوفرة نتبع المراحل التالية لتثبيت نظام التشغيل </a:t>
            </a:r>
            <a:r>
              <a:rPr kumimoji="0" 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Windows 7</a:t>
            </a: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: </a:t>
            </a:r>
            <a:endParaRPr lang="fr-FR" sz="2400" dirty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just" defTabSz="914400" rtl="1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DZ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1-</a:t>
            </a:r>
            <a:r>
              <a:rPr kumimoji="0" lang="ar-DZ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نضع قرص النظام المضغوط في قارئ الأقراص المضغوطة، أو الذاكر في المنفذ </a:t>
            </a:r>
            <a:r>
              <a:rPr kumimoji="0" 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.USB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2- نشغل الجهاز، يطلب منا الضغط على أي مفتاح من لوحة المفاتيح</a:t>
            </a:r>
            <a:r>
              <a:rPr kumimoji="0" 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3- تظهر نافذة نختار فيها لغة التثبيت ثم المصادقة على شروط استعمال البرنامج</a:t>
            </a:r>
            <a:r>
              <a:rPr kumimoji="0" 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4- اختيار موضع التثبيت في الأقراص </a:t>
            </a:r>
            <a:r>
              <a:rPr kumimoji="0" lang="fr-F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(C ; D ; E) </a:t>
            </a:r>
            <a:r>
              <a:rPr kumimoji="0" lang="ar-SA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المتوفرة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40795" y="769387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r-FR" sz="4200" b="1" dirty="0" smtClean="0">
                <a:solidFill>
                  <a:srgbClr val="FF0000"/>
                </a:solidFill>
                <a:cs typeface="+mj-cs"/>
              </a:rPr>
              <a:t>8</a:t>
            </a:r>
            <a:r>
              <a:rPr lang="ar-DZ" sz="4200" b="1" dirty="0" smtClean="0">
                <a:solidFill>
                  <a:srgbClr val="FF0000"/>
                </a:solidFill>
                <a:cs typeface="+mj-cs"/>
              </a:rPr>
              <a:t>- </a:t>
            </a:r>
            <a:r>
              <a:rPr lang="ar-SA" sz="4200" b="1" dirty="0">
                <a:solidFill>
                  <a:srgbClr val="FF0000"/>
                </a:solidFill>
                <a:cs typeface="+mj-cs"/>
              </a:rPr>
              <a:t>إعدادات تثبيت نظام التشغيل</a:t>
            </a:r>
            <a:r>
              <a:rPr lang="fr-FR" sz="4200" b="1" dirty="0">
                <a:solidFill>
                  <a:srgbClr val="FF0000"/>
                </a:solidFill>
                <a:cs typeface="+mj-cs"/>
              </a:rPr>
              <a:t> </a:t>
            </a:r>
            <a:r>
              <a:rPr lang="ar-DZ" sz="4200" b="1" dirty="0">
                <a:solidFill>
                  <a:srgbClr val="FF0000"/>
                </a:solidFill>
                <a:cs typeface="+mj-cs"/>
              </a:rPr>
              <a:t> </a:t>
            </a:r>
            <a:endParaRPr lang="fr-FR" sz="4200" b="1" dirty="0">
              <a:solidFill>
                <a:srgbClr val="FF0000"/>
              </a:solidFill>
              <a:cs typeface="+mj-cs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8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advClick="0" advTm="300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66193" y="1435876"/>
            <a:ext cx="942778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5- إدخال اسم المستعمل </a:t>
            </a:r>
            <a:r>
              <a:rPr lang="ar-SA" sz="2800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و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إدخال كلمة مرور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lvl="0" algn="just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DZ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6- 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اختيار المنطقة الزمنية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lvl="0" algn="just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DZ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7- 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ضبط الوقت </a:t>
            </a:r>
            <a:r>
              <a:rPr lang="ar-SA" sz="2800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و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الساعة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lvl="0" algn="just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DZ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8- 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إعداد الشبكة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lvl="0" algn="just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DZ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9- 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انتهاء عملية التثبيت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lang="en-US" sz="28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 rt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عند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الانتهاء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يعاد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التشغيل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مرة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أخرى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تلقائيا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وبذلك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نكون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قد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انهينا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عملية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تثبيت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النظام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ar-SA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بنجاح</a:t>
            </a:r>
            <a:r>
              <a:rPr lang="fr-FR" sz="28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</a:t>
            </a:r>
            <a:endParaRPr lang="fr-FR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8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advClick="0" advTm="300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773967" y="1057654"/>
            <a:ext cx="4032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تعريف </a:t>
            </a:r>
            <a:r>
              <a:rPr lang="ar-DZ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نظام التشغيل</a:t>
            </a: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: </a:t>
            </a:r>
            <a:endParaRPr lang="fr-FR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804044" y="2122160"/>
            <a:ext cx="10972881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rtl="1" fontAlgn="base">
              <a:spcBef>
                <a:spcPct val="0"/>
              </a:spcBef>
              <a:spcAft>
                <a:spcPct val="0"/>
              </a:spcAft>
            </a:pPr>
            <a:r>
              <a:rPr lang="ar-DZ" sz="4000" dirty="0"/>
              <a:t>    هو مجموعة متكاملة من البرامج والملفات  التي تقوم بإعداد الحاسوب لبدء التشغيل</a:t>
            </a:r>
            <a:r>
              <a:rPr lang="fr-FR" sz="4000" dirty="0"/>
              <a:t>. </a:t>
            </a:r>
            <a:r>
              <a:rPr lang="ar-DZ" sz="4000" dirty="0"/>
              <a:t>و التحكم في كيفية عمله </a:t>
            </a:r>
            <a:r>
              <a:rPr lang="ar-DZ" sz="4000" dirty="0" err="1"/>
              <a:t>و</a:t>
            </a:r>
            <a:r>
              <a:rPr lang="ar-DZ" sz="4000" dirty="0"/>
              <a:t> الربط بين مكوناته المادية (العتاد) بعضها ببعض لتسهيل عملية الاتصال بين المستخدم </a:t>
            </a:r>
            <a:r>
              <a:rPr lang="ar-DZ" sz="4000" dirty="0" err="1"/>
              <a:t>و</a:t>
            </a:r>
            <a:r>
              <a:rPr lang="ar-DZ" sz="4000" dirty="0"/>
              <a:t> الجهاز.</a:t>
            </a:r>
            <a:endParaRPr kumimoji="0" lang="ar-SA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8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62312920"/>
      </p:ext>
    </p:extLst>
  </p:cSld>
  <p:clrMapOvr>
    <a:masterClrMapping/>
  </p:clrMapOvr>
  <p:transition spd="slow" advClick="0" advTm="90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122" name="Picture 2" descr="https://i.pinimg.com/originals/a7/1f/75/a71f757f6ac38c78fe0753a0143d4fa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779" y="0"/>
            <a:ext cx="4934607" cy="370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and drawn dotted arrow shape 21999372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33697" y="498626"/>
            <a:ext cx="4650828" cy="14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amera on the App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t="11862" r="30603" b="12276"/>
          <a:stretch/>
        </p:blipFill>
        <p:spPr bwMode="auto">
          <a:xfrm>
            <a:off x="3224645" y="498625"/>
            <a:ext cx="2287434" cy="22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and drawn dashed arrow shape 21999551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34610" flipH="1">
            <a:off x="2560151" y="3303190"/>
            <a:ext cx="2217570" cy="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Operating system - Free computer ic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92" y="3955229"/>
            <a:ext cx="2272315" cy="22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and drawn dotted arrow line clip art 22185822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1483" flipH="1">
            <a:off x="7859111" y="3675430"/>
            <a:ext cx="2706825" cy="90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martphone - Free technology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79" y="3434924"/>
            <a:ext cx="3254484" cy="325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and drawn dashed arrow shape 21999536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6" y="4541636"/>
            <a:ext cx="3437632" cy="99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à coins arrondis 2"/>
          <p:cNvSpPr/>
          <p:nvPr/>
        </p:nvSpPr>
        <p:spPr>
          <a:xfrm>
            <a:off x="10396263" y="3383210"/>
            <a:ext cx="1459175" cy="662465"/>
          </a:xfrm>
          <a:prstGeom prst="roundRect">
            <a:avLst/>
          </a:prstGeom>
          <a:solidFill>
            <a:srgbClr val="FFE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800" dirty="0" smtClean="0">
                <a:solidFill>
                  <a:srgbClr val="1F4914"/>
                </a:solidFill>
              </a:rPr>
              <a:t>المستخدم</a:t>
            </a:r>
            <a:endParaRPr lang="fr-FR" dirty="0">
              <a:solidFill>
                <a:srgbClr val="1F4914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67799" y="991819"/>
            <a:ext cx="1459175" cy="662465"/>
          </a:xfrm>
          <a:prstGeom prst="roundRect">
            <a:avLst/>
          </a:prstGeom>
          <a:solidFill>
            <a:srgbClr val="DCD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800" dirty="0" smtClean="0">
                <a:solidFill>
                  <a:srgbClr val="1F4914"/>
                </a:solidFill>
              </a:rPr>
              <a:t>التطبيق</a:t>
            </a:r>
            <a:endParaRPr lang="fr-FR" dirty="0">
              <a:solidFill>
                <a:srgbClr val="1F4914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62445" y="3464039"/>
            <a:ext cx="1989159" cy="662465"/>
          </a:xfrm>
          <a:prstGeom prst="roundRect">
            <a:avLst/>
          </a:prstGeom>
          <a:solidFill>
            <a:srgbClr val="FBD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800" dirty="0" smtClean="0">
                <a:solidFill>
                  <a:srgbClr val="1F4914"/>
                </a:solidFill>
              </a:rPr>
              <a:t>نظام التشغيل</a:t>
            </a:r>
            <a:endParaRPr lang="fr-FR" dirty="0">
              <a:solidFill>
                <a:srgbClr val="1F4914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8036975" y="5240165"/>
            <a:ext cx="1459175" cy="662465"/>
          </a:xfrm>
          <a:prstGeom prst="roundRect">
            <a:avLst/>
          </a:prstGeom>
          <a:solidFill>
            <a:srgbClr val="FFA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800" dirty="0" smtClean="0">
                <a:solidFill>
                  <a:srgbClr val="1F4914"/>
                </a:solidFill>
              </a:rPr>
              <a:t>العتاد</a:t>
            </a:r>
            <a:endParaRPr lang="fr-FR" dirty="0">
              <a:solidFill>
                <a:srgbClr val="1F4914"/>
              </a:solidFill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-1866050" y="-27523"/>
            <a:ext cx="14103860" cy="7214284"/>
            <a:chOff x="9810818" y="80105"/>
            <a:chExt cx="14103860" cy="7214284"/>
          </a:xfrm>
        </p:grpSpPr>
        <p:sp>
          <p:nvSpPr>
            <p:cNvPr id="18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30"/>
            <p:cNvSpPr/>
            <p:nvPr/>
          </p:nvSpPr>
          <p:spPr>
            <a:xfrm flipH="1" flipV="1">
              <a:off x="23149934" y="6015433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31"/>
            <p:cNvSpPr/>
            <p:nvPr/>
          </p:nvSpPr>
          <p:spPr>
            <a:xfrm rot="5400000" flipH="1" flipV="1">
              <a:off x="23212567" y="6592278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18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300"/>
                            </p:stCondLst>
                            <p:childTnLst>
                              <p:par>
                                <p:cTn id="4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1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4" name="Groupe 3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5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519415548"/>
              </p:ext>
            </p:extLst>
          </p:nvPr>
        </p:nvGraphicFramePr>
        <p:xfrm>
          <a:off x="2378842" y="6394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7" name="Groupe 16"/>
          <p:cNvGrpSpPr/>
          <p:nvPr/>
        </p:nvGrpSpPr>
        <p:grpSpPr>
          <a:xfrm rot="10800000">
            <a:off x="3213821" y="1530998"/>
            <a:ext cx="774869" cy="774869"/>
            <a:chOff x="6808554" y="3730752"/>
            <a:chExt cx="774869" cy="774869"/>
          </a:xfrm>
          <a:solidFill>
            <a:srgbClr val="F9DBD2"/>
          </a:solidFill>
        </p:grpSpPr>
        <p:sp>
          <p:nvSpPr>
            <p:cNvPr id="18" name="Flèche vers le bas 17"/>
            <p:cNvSpPr/>
            <p:nvPr/>
          </p:nvSpPr>
          <p:spPr>
            <a:xfrm>
              <a:off x="6808554" y="3730752"/>
              <a:ext cx="774869" cy="774869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 vers le bas 4"/>
            <p:cNvSpPr/>
            <p:nvPr/>
          </p:nvSpPr>
          <p:spPr>
            <a:xfrm>
              <a:off x="6982900" y="3730752"/>
              <a:ext cx="426177" cy="5830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3500" kern="1200"/>
            </a:p>
          </p:txBody>
        </p:sp>
      </p:grpSp>
      <p:grpSp>
        <p:nvGrpSpPr>
          <p:cNvPr id="23" name="Groupe 22"/>
          <p:cNvGrpSpPr/>
          <p:nvPr/>
        </p:nvGrpSpPr>
        <p:grpSpPr>
          <a:xfrm rot="10800000">
            <a:off x="3814344" y="2894421"/>
            <a:ext cx="774869" cy="774869"/>
            <a:chOff x="6808554" y="3730752"/>
            <a:chExt cx="774869" cy="774869"/>
          </a:xfrm>
          <a:solidFill>
            <a:srgbClr val="E4DDC7"/>
          </a:solidFill>
        </p:grpSpPr>
        <p:sp>
          <p:nvSpPr>
            <p:cNvPr id="24" name="Flèche vers le bas 23"/>
            <p:cNvSpPr/>
            <p:nvPr/>
          </p:nvSpPr>
          <p:spPr>
            <a:xfrm>
              <a:off x="6808554" y="3730752"/>
              <a:ext cx="774869" cy="774869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lèche vers le bas 4"/>
            <p:cNvSpPr/>
            <p:nvPr/>
          </p:nvSpPr>
          <p:spPr>
            <a:xfrm>
              <a:off x="6982900" y="3730752"/>
              <a:ext cx="426177" cy="5830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3500" kern="1200"/>
            </a:p>
          </p:txBody>
        </p:sp>
      </p:grpSp>
      <p:grpSp>
        <p:nvGrpSpPr>
          <p:cNvPr id="26" name="Groupe 25"/>
          <p:cNvGrpSpPr/>
          <p:nvPr/>
        </p:nvGrpSpPr>
        <p:grpSpPr>
          <a:xfrm rot="10800000">
            <a:off x="4273904" y="4208214"/>
            <a:ext cx="774869" cy="774869"/>
            <a:chOff x="6808554" y="3730752"/>
            <a:chExt cx="774869" cy="774869"/>
          </a:xfrm>
        </p:grpSpPr>
        <p:sp>
          <p:nvSpPr>
            <p:cNvPr id="27" name="Flèche vers le bas 26"/>
            <p:cNvSpPr/>
            <p:nvPr/>
          </p:nvSpPr>
          <p:spPr>
            <a:xfrm>
              <a:off x="6808554" y="3730752"/>
              <a:ext cx="774869" cy="774869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lèche vers le bas 4"/>
            <p:cNvSpPr/>
            <p:nvPr/>
          </p:nvSpPr>
          <p:spPr>
            <a:xfrm>
              <a:off x="6982900" y="3730752"/>
              <a:ext cx="426177" cy="5830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450" tIns="44450" rIns="44450" bIns="4445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3500" kern="1200"/>
            </a:p>
          </p:txBody>
        </p:sp>
      </p:grpSp>
      <p:sp>
        <p:nvSpPr>
          <p:cNvPr id="29" name="ZoneTexte 28"/>
          <p:cNvSpPr txBox="1"/>
          <p:nvPr/>
        </p:nvSpPr>
        <p:spPr>
          <a:xfrm>
            <a:off x="441667" y="3331781"/>
            <a:ext cx="21756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DZ" sz="6600" b="1" dirty="0" smtClean="0">
                <a:latin typeface="Algerian" panose="04020705040A02060702" pitchFamily="82" charset="0"/>
              </a:rPr>
              <a:t>هو الوسيط</a:t>
            </a:r>
            <a:endParaRPr lang="fr-FR" sz="66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3" name="Groupe 2"/>
          <p:cNvGrpSpPr/>
          <p:nvPr/>
        </p:nvGrpSpPr>
        <p:grpSpPr>
          <a:xfrm>
            <a:off x="-553452" y="4916182"/>
            <a:ext cx="3296653" cy="2593140"/>
            <a:chOff x="0" y="6358355"/>
            <a:chExt cx="5489368" cy="4392386"/>
          </a:xfrm>
        </p:grpSpPr>
        <p:sp>
          <p:nvSpPr>
            <p:cNvPr id="4" name="Freeform 10"/>
            <p:cNvSpPr/>
            <p:nvPr/>
          </p:nvSpPr>
          <p:spPr>
            <a:xfrm rot="-10800000">
              <a:off x="9525" y="6358355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11"/>
            <p:cNvSpPr/>
            <p:nvPr/>
          </p:nvSpPr>
          <p:spPr>
            <a:xfrm>
              <a:off x="1083809" y="6386930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12"/>
            <p:cNvSpPr/>
            <p:nvPr/>
          </p:nvSpPr>
          <p:spPr>
            <a:xfrm>
              <a:off x="0" y="7470739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13"/>
            <p:cNvSpPr/>
            <p:nvPr/>
          </p:nvSpPr>
          <p:spPr>
            <a:xfrm rot="-10800000">
              <a:off x="0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14"/>
            <p:cNvSpPr/>
            <p:nvPr/>
          </p:nvSpPr>
          <p:spPr>
            <a:xfrm rot="-5400000">
              <a:off x="1083809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15"/>
            <p:cNvSpPr/>
            <p:nvPr/>
          </p:nvSpPr>
          <p:spPr>
            <a:xfrm rot="-10800000">
              <a:off x="1083809" y="9623721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6"/>
            <p:cNvSpPr/>
            <p:nvPr/>
          </p:nvSpPr>
          <p:spPr>
            <a:xfrm rot="-10800000">
              <a:off x="3321750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7"/>
            <p:cNvSpPr/>
            <p:nvPr/>
          </p:nvSpPr>
          <p:spPr>
            <a:xfrm>
              <a:off x="3321750" y="7499314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8"/>
            <p:cNvSpPr/>
            <p:nvPr/>
          </p:nvSpPr>
          <p:spPr>
            <a:xfrm rot="5400000">
              <a:off x="4405559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9"/>
            <p:cNvSpPr/>
            <p:nvPr/>
          </p:nvSpPr>
          <p:spPr>
            <a:xfrm>
              <a:off x="2237941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20"/>
            <p:cNvSpPr/>
            <p:nvPr/>
          </p:nvSpPr>
          <p:spPr>
            <a:xfrm>
              <a:off x="3321750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21"/>
            <p:cNvSpPr/>
            <p:nvPr/>
          </p:nvSpPr>
          <p:spPr>
            <a:xfrm rot="5400000">
              <a:off x="0" y="9638357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e 15"/>
          <p:cNvGrpSpPr/>
          <p:nvPr/>
        </p:nvGrpSpPr>
        <p:grpSpPr>
          <a:xfrm rot="10800000">
            <a:off x="9525000" y="-706575"/>
            <a:ext cx="3296653" cy="2593140"/>
            <a:chOff x="0" y="6358355"/>
            <a:chExt cx="5489368" cy="4392386"/>
          </a:xfrm>
        </p:grpSpPr>
        <p:sp>
          <p:nvSpPr>
            <p:cNvPr id="17" name="Freeform 10"/>
            <p:cNvSpPr/>
            <p:nvPr/>
          </p:nvSpPr>
          <p:spPr>
            <a:xfrm rot="-10800000">
              <a:off x="9525" y="6358355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1"/>
            <p:cNvSpPr/>
            <p:nvPr/>
          </p:nvSpPr>
          <p:spPr>
            <a:xfrm>
              <a:off x="1083809" y="6386930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2"/>
            <p:cNvSpPr/>
            <p:nvPr/>
          </p:nvSpPr>
          <p:spPr>
            <a:xfrm>
              <a:off x="0" y="7470739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13"/>
            <p:cNvSpPr/>
            <p:nvPr/>
          </p:nvSpPr>
          <p:spPr>
            <a:xfrm rot="-10800000">
              <a:off x="0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14"/>
            <p:cNvSpPr/>
            <p:nvPr/>
          </p:nvSpPr>
          <p:spPr>
            <a:xfrm rot="-5400000">
              <a:off x="1083809" y="8554548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15"/>
            <p:cNvSpPr/>
            <p:nvPr/>
          </p:nvSpPr>
          <p:spPr>
            <a:xfrm rot="-10800000">
              <a:off x="1083809" y="9623721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16"/>
            <p:cNvSpPr/>
            <p:nvPr/>
          </p:nvSpPr>
          <p:spPr>
            <a:xfrm rot="-10800000">
              <a:off x="3321750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17"/>
            <p:cNvSpPr/>
            <p:nvPr/>
          </p:nvSpPr>
          <p:spPr>
            <a:xfrm>
              <a:off x="3321750" y="7499314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18"/>
            <p:cNvSpPr/>
            <p:nvPr/>
          </p:nvSpPr>
          <p:spPr>
            <a:xfrm rot="5400000">
              <a:off x="4405559" y="8583123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19"/>
            <p:cNvSpPr/>
            <p:nvPr/>
          </p:nvSpPr>
          <p:spPr>
            <a:xfrm>
              <a:off x="2237941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0"/>
            <p:cNvSpPr/>
            <p:nvPr/>
          </p:nvSpPr>
          <p:spPr>
            <a:xfrm>
              <a:off x="3321750" y="9666932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1"/>
            <p:cNvSpPr/>
            <p:nvPr/>
          </p:nvSpPr>
          <p:spPr>
            <a:xfrm rot="5400000">
              <a:off x="0" y="9638357"/>
              <a:ext cx="1083809" cy="1083809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e 30"/>
          <p:cNvGrpSpPr/>
          <p:nvPr/>
        </p:nvGrpSpPr>
        <p:grpSpPr>
          <a:xfrm>
            <a:off x="1861943" y="991094"/>
            <a:ext cx="26798562" cy="5056836"/>
            <a:chOff x="1861943" y="991094"/>
            <a:chExt cx="26798562" cy="5056836"/>
          </a:xfrm>
        </p:grpSpPr>
        <p:pic>
          <p:nvPicPr>
            <p:cNvPr id="1032" name="Picture 8" descr="Mac OS(苹果公司推出的操作系统)_搜狗百科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2587" y="991094"/>
              <a:ext cx="8533785" cy="5056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La dernière mise à jour Windows fait planter… les systèmes Linux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3670" y="991094"/>
              <a:ext cx="8606835" cy="5056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icrosoft Logo Pictures | Download Free Images on Unsplash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943" y="991094"/>
              <a:ext cx="8583347" cy="5056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Ellipse 29"/>
          <p:cNvSpPr/>
          <p:nvPr/>
        </p:nvSpPr>
        <p:spPr>
          <a:xfrm>
            <a:off x="205298" y="-766934"/>
            <a:ext cx="11422453" cy="22646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157999" y="5668602"/>
            <a:ext cx="11986703" cy="25472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9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1.48854 -0.013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27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5169 -0.00556 L -0.75169 -0.013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نظام التشغيل MS-DOS | تعرف على نظام التشغيل MS-DOS للأجهزة الشخصية PC -  عربي تك">
            <a:extLst>
              <a:ext uri="{FF2B5EF4-FFF2-40B4-BE49-F238E27FC236}">
                <a16:creationId xmlns="" xmlns:a16="http://schemas.microsoft.com/office/drawing/2014/main" id="{9A615064-791E-3A6E-164B-BB08618D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94" y="1117746"/>
            <a:ext cx="7481030" cy="555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BBAAD0C1-8F76-05ED-FC9E-1F51C336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1161035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46BC5A38-278D-C436-D7B8-C6EDE1FC3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11" y="1163051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C5C15BBF-B508-D370-F8D8-70B2B24F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16" y="1161035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="" xmlns:a16="http://schemas.microsoft.com/office/drawing/2014/main" id="{DE5C183F-7089-1AAB-6A20-16045530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8" y="1125810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="" xmlns:a16="http://schemas.microsoft.com/office/drawing/2014/main" id="{7E451F57-9991-0F4C-F82D-B7971740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17" y="1125810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="" xmlns:a16="http://schemas.microsoft.com/office/drawing/2014/main" id="{F587B66F-4E0E-78DB-932B-A361FCE4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68" y="1125810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="" xmlns:a16="http://schemas.microsoft.com/office/drawing/2014/main" id="{9C5669A2-B9F9-6DF8-938D-377E307A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74" y="1125810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="" xmlns:a16="http://schemas.microsoft.com/office/drawing/2014/main" id="{591B6588-D158-0E3D-BD93-4AE89E08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11" y="1123794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="" xmlns:a16="http://schemas.microsoft.com/office/drawing/2014/main" id="{0ACF2DA7-328D-4B41-5F4E-C16CC079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125810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="" xmlns:a16="http://schemas.microsoft.com/office/drawing/2014/main" id="{CA0441E5-F7BE-DDF6-DBAA-97420CF7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48" y="1121778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="" xmlns:a16="http://schemas.microsoft.com/office/drawing/2014/main" id="{75C8AC5D-65A4-6F7C-2179-0A194B43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16" y="1125810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="" xmlns:a16="http://schemas.microsoft.com/office/drawing/2014/main" id="{6423696C-C459-73AC-562E-1F08A248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89" y="1129842"/>
            <a:ext cx="74104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e 14"/>
          <p:cNvGrpSpPr/>
          <p:nvPr/>
        </p:nvGrpSpPr>
        <p:grpSpPr>
          <a:xfrm>
            <a:off x="-1529488" y="0"/>
            <a:ext cx="13721488" cy="6885523"/>
            <a:chOff x="9810818" y="80105"/>
            <a:chExt cx="13721488" cy="6885523"/>
          </a:xfrm>
        </p:grpSpPr>
        <p:sp>
          <p:nvSpPr>
            <p:cNvPr id="16" name="Freeform 22"/>
            <p:cNvSpPr/>
            <p:nvPr/>
          </p:nvSpPr>
          <p:spPr>
            <a:xfrm rot="16200000">
              <a:off x="10638195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23"/>
            <p:cNvSpPr/>
            <p:nvPr/>
          </p:nvSpPr>
          <p:spPr>
            <a:xfrm rot="16200000">
              <a:off x="11402940" y="17472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24"/>
            <p:cNvSpPr/>
            <p:nvPr/>
          </p:nvSpPr>
          <p:spPr>
            <a:xfrm flipH="1" flipV="1">
              <a:off x="12105050" y="80105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25"/>
            <p:cNvSpPr/>
            <p:nvPr/>
          </p:nvSpPr>
          <p:spPr>
            <a:xfrm rot="16200000">
              <a:off x="9873451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6"/>
            <p:cNvSpPr/>
            <p:nvPr/>
          </p:nvSpPr>
          <p:spPr>
            <a:xfrm rot="16200000">
              <a:off x="10638195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7"/>
            <p:cNvSpPr/>
            <p:nvPr/>
          </p:nvSpPr>
          <p:spPr>
            <a:xfrm>
              <a:off x="11340306" y="1359060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8" y="0"/>
                  </a:lnTo>
                  <a:lnTo>
                    <a:pt x="1083808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8"/>
            <p:cNvSpPr/>
            <p:nvPr/>
          </p:nvSpPr>
          <p:spPr>
            <a:xfrm rot="5400000">
              <a:off x="12167683" y="656949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0" y="0"/>
                  </a:moveTo>
                  <a:lnTo>
                    <a:pt x="1083809" y="0"/>
                  </a:lnTo>
                  <a:lnTo>
                    <a:pt x="1083809" y="1083809"/>
                  </a:lnTo>
                  <a:lnTo>
                    <a:pt x="0" y="1083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9"/>
            <p:cNvSpPr/>
            <p:nvPr/>
          </p:nvSpPr>
          <p:spPr>
            <a:xfrm rot="5400000" flipH="1" flipV="1">
              <a:off x="12167683" y="129642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30"/>
            <p:cNvSpPr/>
            <p:nvPr/>
          </p:nvSpPr>
          <p:spPr>
            <a:xfrm flipH="1" flipV="1">
              <a:off x="22767562" y="5686672"/>
              <a:ext cx="764744" cy="639478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9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9" y="0"/>
                  </a:lnTo>
                  <a:lnTo>
                    <a:pt x="1083809" y="1083809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31"/>
            <p:cNvSpPr/>
            <p:nvPr/>
          </p:nvSpPr>
          <p:spPr>
            <a:xfrm rot="5400000" flipH="1" flipV="1">
              <a:off x="22830195" y="6263517"/>
              <a:ext cx="639478" cy="764744"/>
            </a:xfrm>
            <a:custGeom>
              <a:avLst/>
              <a:gdLst/>
              <a:ahLst/>
              <a:cxnLst/>
              <a:rect l="l" t="t" r="r" b="b"/>
              <a:pathLst>
                <a:path w="1083809" h="1083809">
                  <a:moveTo>
                    <a:pt x="1083808" y="1083809"/>
                  </a:moveTo>
                  <a:lnTo>
                    <a:pt x="0" y="1083809"/>
                  </a:lnTo>
                  <a:lnTo>
                    <a:pt x="0" y="0"/>
                  </a:lnTo>
                  <a:lnTo>
                    <a:pt x="1083808" y="0"/>
                  </a:lnTo>
                  <a:lnTo>
                    <a:pt x="1083808" y="1083809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33275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ما هي متطلبات تشغيل Windows 11؟">
            <a:extLst>
              <a:ext uri="{FF2B5EF4-FFF2-40B4-BE49-F238E27FC236}">
                <a16:creationId xmlns="" xmlns:a16="http://schemas.microsoft.com/office/drawing/2014/main" id="{BCCE81D8-2874-DF00-1018-C3BAC0DC8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27665</TotalTime>
  <Words>680</Words>
  <Application>Microsoft Office PowerPoint</Application>
  <PresentationFormat>Grand écran</PresentationFormat>
  <Paragraphs>111</Paragraphs>
  <Slides>33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Algerian</vt:lpstr>
      <vt:lpstr>Arial</vt:lpstr>
      <vt:lpstr>ArialOOEnc</vt:lpstr>
      <vt:lpstr>Calibri</vt:lpstr>
      <vt:lpstr>Calibri Light</vt:lpstr>
      <vt:lpstr>Segoe UI Light</vt:lpstr>
      <vt:lpstr>Simplified Arabic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imane</dc:creator>
  <cp:lastModifiedBy>amine</cp:lastModifiedBy>
  <cp:revision>744</cp:revision>
  <dcterms:created xsi:type="dcterms:W3CDTF">2014-06-05T13:31:38Z</dcterms:created>
  <dcterms:modified xsi:type="dcterms:W3CDTF">2024-10-11T14:01:18Z</dcterms:modified>
</cp:coreProperties>
</file>